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77" r:id="rId2"/>
    <p:sldId id="394" r:id="rId3"/>
    <p:sldId id="405" r:id="rId4"/>
    <p:sldId id="362" r:id="rId5"/>
    <p:sldId id="396" r:id="rId6"/>
    <p:sldId id="397" r:id="rId7"/>
    <p:sldId id="266" r:id="rId8"/>
    <p:sldId id="336" r:id="rId9"/>
    <p:sldId id="338" r:id="rId10"/>
    <p:sldId id="339" r:id="rId11"/>
    <p:sldId id="343" r:id="rId12"/>
    <p:sldId id="342" r:id="rId13"/>
    <p:sldId id="344" r:id="rId14"/>
    <p:sldId id="345" r:id="rId15"/>
    <p:sldId id="358" r:id="rId16"/>
    <p:sldId id="359" r:id="rId17"/>
    <p:sldId id="360" r:id="rId18"/>
    <p:sldId id="341" r:id="rId19"/>
    <p:sldId id="404" r:id="rId20"/>
    <p:sldId id="288" r:id="rId21"/>
    <p:sldId id="363" r:id="rId22"/>
    <p:sldId id="401" r:id="rId23"/>
    <p:sldId id="361" r:id="rId24"/>
    <p:sldId id="364" r:id="rId25"/>
    <p:sldId id="365" r:id="rId26"/>
    <p:sldId id="366" r:id="rId27"/>
    <p:sldId id="367" r:id="rId28"/>
    <p:sldId id="368" r:id="rId29"/>
    <p:sldId id="303" r:id="rId30"/>
    <p:sldId id="369" r:id="rId31"/>
    <p:sldId id="305" r:id="rId32"/>
    <p:sldId id="306" r:id="rId33"/>
    <p:sldId id="307" r:id="rId34"/>
    <p:sldId id="308" r:id="rId35"/>
    <p:sldId id="370" r:id="rId36"/>
    <p:sldId id="371" r:id="rId37"/>
    <p:sldId id="372" r:id="rId38"/>
    <p:sldId id="373" r:id="rId39"/>
    <p:sldId id="374" r:id="rId40"/>
    <p:sldId id="375" r:id="rId41"/>
    <p:sldId id="376" r:id="rId42"/>
    <p:sldId id="377" r:id="rId43"/>
    <p:sldId id="378" r:id="rId44"/>
    <p:sldId id="379" r:id="rId45"/>
    <p:sldId id="309" r:id="rId46"/>
    <p:sldId id="310" r:id="rId47"/>
    <p:sldId id="311" r:id="rId48"/>
    <p:sldId id="312" r:id="rId49"/>
    <p:sldId id="313" r:id="rId50"/>
    <p:sldId id="314" r:id="rId51"/>
    <p:sldId id="315" r:id="rId52"/>
    <p:sldId id="380" r:id="rId53"/>
    <p:sldId id="316" r:id="rId54"/>
    <p:sldId id="381" r:id="rId55"/>
    <p:sldId id="382" r:id="rId56"/>
    <p:sldId id="383" r:id="rId57"/>
    <p:sldId id="354" r:id="rId58"/>
    <p:sldId id="384" r:id="rId59"/>
    <p:sldId id="385" r:id="rId60"/>
    <p:sldId id="357" r:id="rId61"/>
    <p:sldId id="386" r:id="rId62"/>
    <p:sldId id="298" r:id="rId63"/>
    <p:sldId id="300" r:id="rId64"/>
    <p:sldId id="290" r:id="rId65"/>
    <p:sldId id="295" r:id="rId66"/>
    <p:sldId id="296" r:id="rId67"/>
    <p:sldId id="291" r:id="rId68"/>
    <p:sldId id="293" r:id="rId69"/>
    <p:sldId id="294" r:id="rId70"/>
    <p:sldId id="292" r:id="rId71"/>
    <p:sldId id="297" r:id="rId72"/>
    <p:sldId id="387" r:id="rId73"/>
    <p:sldId id="388" r:id="rId74"/>
    <p:sldId id="389" r:id="rId75"/>
    <p:sldId id="395" r:id="rId76"/>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31" autoAdjust="0"/>
    <p:restoredTop sz="95154"/>
  </p:normalViewPr>
  <p:slideViewPr>
    <p:cSldViewPr snapToGrid="0">
      <p:cViewPr varScale="1">
        <p:scale>
          <a:sx n="117" d="100"/>
          <a:sy n="117" d="100"/>
        </p:scale>
        <p:origin x="2208" y="184"/>
      </p:cViewPr>
      <p:guideLst/>
    </p:cSldViewPr>
  </p:slideViewPr>
  <p:notesTextViewPr>
    <p:cViewPr>
      <p:scale>
        <a:sx n="1" d="1"/>
        <a:sy n="1" d="1"/>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i="1" dirty="0"/>
              <a:t>w(t),</a:t>
            </a:r>
            <a:r>
              <a:rPr lang="en-SG" i="1" baseline="0" dirty="0"/>
              <a:t> w0=5, </a:t>
            </a:r>
            <a:r>
              <a:rPr lang="en-SG" i="1" baseline="0" dirty="0">
                <a:sym typeface="Symbol" panose="05050102010706020507" pitchFamily="18" charset="2"/>
              </a:rPr>
              <a:t>=3</a:t>
            </a:r>
            <a:endParaRPr lang="en-SG"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spPr>
            <a:ln w="28575" cap="rnd">
              <a:solidFill>
                <a:schemeClr val="tx1"/>
              </a:solidFill>
              <a:round/>
            </a:ln>
            <a:effectLst/>
          </c:spPr>
          <c:marker>
            <c:symbol val="none"/>
          </c:marker>
          <c:cat>
            <c:numRef>
              <c:f>Sheet1!$A$206:$A$226</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Sheet1!$C$206:$C$226</c:f>
              <c:numCache>
                <c:formatCode>General</c:formatCode>
                <c:ptCount val="21"/>
                <c:pt idx="0">
                  <c:v>5</c:v>
                </c:pt>
                <c:pt idx="1">
                  <c:v>3.5826565528689458</c:v>
                </c:pt>
                <c:pt idx="2">
                  <c:v>2.5670855951629612</c:v>
                </c:pt>
                <c:pt idx="3">
                  <c:v>1.8393972058572119</c:v>
                </c:pt>
                <c:pt idx="4">
                  <c:v>1.317985690578634</c:v>
                </c:pt>
                <c:pt idx="5">
                  <c:v>0.94437801418780898</c:v>
                </c:pt>
                <c:pt idx="6">
                  <c:v>0.67667641618306396</c:v>
                </c:pt>
                <c:pt idx="7">
                  <c:v>0.48485983932202498</c:v>
                </c:pt>
                <c:pt idx="8">
                  <c:v>0.34741725611400798</c:v>
                </c:pt>
                <c:pt idx="9">
                  <c:v>0.24893534183932001</c:v>
                </c:pt>
                <c:pt idx="10">
                  <c:v>0.17836996673626199</c:v>
                </c:pt>
                <c:pt idx="11">
                  <c:v>0.12780766603253699</c:v>
                </c:pt>
                <c:pt idx="12">
                  <c:v>9.1578194443670893E-2</c:v>
                </c:pt>
                <c:pt idx="13">
                  <c:v>6.5618643684704797E-2</c:v>
                </c:pt>
                <c:pt idx="14">
                  <c:v>4.7017812757475998E-2</c:v>
                </c:pt>
                <c:pt idx="15">
                  <c:v>3.3689734995427302E-2</c:v>
                </c:pt>
                <c:pt idx="16">
                  <c:v>2.4139749969157201E-2</c:v>
                </c:pt>
                <c:pt idx="17">
                  <c:v>1.7296886682323799E-2</c:v>
                </c:pt>
                <c:pt idx="18">
                  <c:v>1.23937608833318E-2</c:v>
                </c:pt>
                <c:pt idx="19">
                  <c:v>8.8805177286718998E-3</c:v>
                </c:pt>
                <c:pt idx="20">
                  <c:v>6.3631690066990399E-3</c:v>
                </c:pt>
              </c:numCache>
            </c:numRef>
          </c:val>
          <c:smooth val="0"/>
          <c:extLst>
            <c:ext xmlns:c16="http://schemas.microsoft.com/office/drawing/2014/chart" uri="{C3380CC4-5D6E-409C-BE32-E72D297353CC}">
              <c16:uniqueId val="{00000000-4256-4AF6-9576-73018C3B6B52}"/>
            </c:ext>
          </c:extLst>
        </c:ser>
        <c:dLbls>
          <c:showLegendKey val="0"/>
          <c:showVal val="0"/>
          <c:showCatName val="0"/>
          <c:showSerName val="0"/>
          <c:showPercent val="0"/>
          <c:showBubbleSize val="0"/>
        </c:dLbls>
        <c:smooth val="0"/>
        <c:axId val="2028833712"/>
        <c:axId val="2089507104"/>
      </c:lineChart>
      <c:catAx>
        <c:axId val="2028833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9507104"/>
        <c:crosses val="autoZero"/>
        <c:auto val="1"/>
        <c:lblAlgn val="ctr"/>
        <c:lblOffset val="100"/>
        <c:noMultiLvlLbl val="0"/>
      </c:catAx>
      <c:valAx>
        <c:axId val="2089507104"/>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8833712"/>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dirty="0"/>
              <a:t>w(t),</a:t>
            </a:r>
            <a:r>
              <a:rPr lang="en-SG" sz="1400" b="0" i="1" u="none" strike="noStrike" baseline="0" dirty="0">
                <a:effectLst/>
                <a:sym typeface="Symbol" charset="2"/>
              </a:rPr>
              <a:t> w0 =1,</a:t>
            </a:r>
            <a:r>
              <a:rPr lang="en-SG" dirty="0"/>
              <a:t> =15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spPr>
            <a:ln w="28575" cap="rnd">
              <a:solidFill>
                <a:schemeClr val="tx1"/>
              </a:solidFill>
              <a:round/>
            </a:ln>
            <a:effectLst/>
          </c:spPr>
          <c:marker>
            <c:symbol val="none"/>
          </c:marker>
          <c:cat>
            <c:numRef>
              <c:f>Sheet1!$A$1:$A$201</c:f>
              <c:numCache>
                <c:formatCode>General</c:formatCode>
                <c:ptCount val="2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1.7000000000000011</c:v>
                </c:pt>
                <c:pt idx="18">
                  <c:v>1.8</c:v>
                </c:pt>
                <c:pt idx="19">
                  <c:v>1.900000000000001</c:v>
                </c:pt>
                <c:pt idx="20">
                  <c:v>2</c:v>
                </c:pt>
                <c:pt idx="21">
                  <c:v>2.100000000000001</c:v>
                </c:pt>
                <c:pt idx="22">
                  <c:v>2.2000000000000011</c:v>
                </c:pt>
                <c:pt idx="23">
                  <c:v>2.3000000000000012</c:v>
                </c:pt>
                <c:pt idx="24">
                  <c:v>2.4000000000000008</c:v>
                </c:pt>
                <c:pt idx="25">
                  <c:v>2.5000000000000009</c:v>
                </c:pt>
                <c:pt idx="26">
                  <c:v>2.600000000000001</c:v>
                </c:pt>
                <c:pt idx="27">
                  <c:v>2.7000000000000011</c:v>
                </c:pt>
                <c:pt idx="28">
                  <c:v>2.8000000000000012</c:v>
                </c:pt>
                <c:pt idx="29">
                  <c:v>2.9000000000000008</c:v>
                </c:pt>
                <c:pt idx="30">
                  <c:v>3.0000000000000009</c:v>
                </c:pt>
                <c:pt idx="31">
                  <c:v>3.100000000000001</c:v>
                </c:pt>
                <c:pt idx="32">
                  <c:v>3.2000000000000011</c:v>
                </c:pt>
                <c:pt idx="33">
                  <c:v>3.3000000000000012</c:v>
                </c:pt>
                <c:pt idx="34">
                  <c:v>3.4000000000000021</c:v>
                </c:pt>
                <c:pt idx="35">
                  <c:v>3.5000000000000022</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4.6999999999999984</c:v>
                </c:pt>
                <c:pt idx="48">
                  <c:v>4.7999999999999989</c:v>
                </c:pt>
                <c:pt idx="49">
                  <c:v>4.8999999999999986</c:v>
                </c:pt>
                <c:pt idx="50">
                  <c:v>4.9999999999999982</c:v>
                </c:pt>
                <c:pt idx="51">
                  <c:v>5.0999999999999979</c:v>
                </c:pt>
                <c:pt idx="52">
                  <c:v>5.1999999999999966</c:v>
                </c:pt>
                <c:pt idx="53">
                  <c:v>5.2999999999999972</c:v>
                </c:pt>
                <c:pt idx="54">
                  <c:v>5.3999999999999968</c:v>
                </c:pt>
                <c:pt idx="55">
                  <c:v>5.4999999999999956</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6.3999999999999924</c:v>
                </c:pt>
                <c:pt idx="65">
                  <c:v>6.4999999999999929</c:v>
                </c:pt>
                <c:pt idx="66">
                  <c:v>6.5999999999999934</c:v>
                </c:pt>
                <c:pt idx="67">
                  <c:v>6.6999999999999913</c:v>
                </c:pt>
                <c:pt idx="68">
                  <c:v>6.7999999999999918</c:v>
                </c:pt>
                <c:pt idx="69">
                  <c:v>6.8999999999999906</c:v>
                </c:pt>
                <c:pt idx="70">
                  <c:v>6.9999999999999911</c:v>
                </c:pt>
                <c:pt idx="71">
                  <c:v>7.0999999999999908</c:v>
                </c:pt>
                <c:pt idx="72">
                  <c:v>7.1999999999999886</c:v>
                </c:pt>
                <c:pt idx="73">
                  <c:v>7.2999999999999901</c:v>
                </c:pt>
                <c:pt idx="74">
                  <c:v>7.3999999999999897</c:v>
                </c:pt>
                <c:pt idx="75">
                  <c:v>7.4999999999999902</c:v>
                </c:pt>
                <c:pt idx="76">
                  <c:v>7.599999999999989</c:v>
                </c:pt>
                <c:pt idx="77">
                  <c:v>7.6999999999999886</c:v>
                </c:pt>
                <c:pt idx="78">
                  <c:v>7.7999999999999883</c:v>
                </c:pt>
                <c:pt idx="79">
                  <c:v>7.8999999999999879</c:v>
                </c:pt>
                <c:pt idx="80">
                  <c:v>7.9999999999999876</c:v>
                </c:pt>
                <c:pt idx="81">
                  <c:v>8.0999999999999872</c:v>
                </c:pt>
                <c:pt idx="82">
                  <c:v>8.1999999999999886</c:v>
                </c:pt>
                <c:pt idx="83">
                  <c:v>8.2999999999999865</c:v>
                </c:pt>
                <c:pt idx="84">
                  <c:v>8.3999999999999861</c:v>
                </c:pt>
                <c:pt idx="85">
                  <c:v>8.4999999999999876</c:v>
                </c:pt>
                <c:pt idx="86">
                  <c:v>8.5999999999999872</c:v>
                </c:pt>
                <c:pt idx="87">
                  <c:v>8.6999999999999869</c:v>
                </c:pt>
                <c:pt idx="88">
                  <c:v>8.7999999999999847</c:v>
                </c:pt>
                <c:pt idx="89">
                  <c:v>8.8999999999999861</c:v>
                </c:pt>
                <c:pt idx="90">
                  <c:v>8.9999999999999858</c:v>
                </c:pt>
                <c:pt idx="91">
                  <c:v>9.0999999999999854</c:v>
                </c:pt>
                <c:pt idx="92">
                  <c:v>9.1999999999999851</c:v>
                </c:pt>
                <c:pt idx="93">
                  <c:v>9.2999999999999847</c:v>
                </c:pt>
                <c:pt idx="94">
                  <c:v>9.3999999999999844</c:v>
                </c:pt>
                <c:pt idx="95">
                  <c:v>9.4999999999999822</c:v>
                </c:pt>
                <c:pt idx="96">
                  <c:v>9.5999999999999854</c:v>
                </c:pt>
                <c:pt idx="97">
                  <c:v>9.6999999999999833</c:v>
                </c:pt>
                <c:pt idx="98">
                  <c:v>9.7999999999999812</c:v>
                </c:pt>
                <c:pt idx="99">
                  <c:v>9.8999999999999808</c:v>
                </c:pt>
                <c:pt idx="100">
                  <c:v>9.9999999999999805</c:v>
                </c:pt>
                <c:pt idx="101">
                  <c:v>10.09999999999998</c:v>
                </c:pt>
                <c:pt idx="102">
                  <c:v>10.19999999999998</c:v>
                </c:pt>
                <c:pt idx="103">
                  <c:v>10.299999999999979</c:v>
                </c:pt>
                <c:pt idx="104">
                  <c:v>10.399999999999981</c:v>
                </c:pt>
                <c:pt idx="105">
                  <c:v>10.49999999999998</c:v>
                </c:pt>
                <c:pt idx="106">
                  <c:v>10.59999999999998</c:v>
                </c:pt>
                <c:pt idx="107">
                  <c:v>10.69999999999998</c:v>
                </c:pt>
                <c:pt idx="108">
                  <c:v>10.799999999999979</c:v>
                </c:pt>
                <c:pt idx="109">
                  <c:v>10.899999999999981</c:v>
                </c:pt>
                <c:pt idx="110">
                  <c:v>10.99999999999998</c:v>
                </c:pt>
                <c:pt idx="111">
                  <c:v>11.09999999999998</c:v>
                </c:pt>
                <c:pt idx="112">
                  <c:v>11.19999999999998</c:v>
                </c:pt>
                <c:pt idx="113">
                  <c:v>11.299999999999979</c:v>
                </c:pt>
                <c:pt idx="114">
                  <c:v>11.399999999999981</c:v>
                </c:pt>
                <c:pt idx="115">
                  <c:v>11.49999999999998</c:v>
                </c:pt>
                <c:pt idx="116">
                  <c:v>11.59999999999998</c:v>
                </c:pt>
                <c:pt idx="117">
                  <c:v>11.699999999999971</c:v>
                </c:pt>
                <c:pt idx="118">
                  <c:v>11.799999999999971</c:v>
                </c:pt>
                <c:pt idx="119">
                  <c:v>11.899999999999981</c:v>
                </c:pt>
                <c:pt idx="120">
                  <c:v>11.99999999999998</c:v>
                </c:pt>
                <c:pt idx="121">
                  <c:v>12.099999999999969</c:v>
                </c:pt>
                <c:pt idx="122">
                  <c:v>12.199999999999971</c:v>
                </c:pt>
                <c:pt idx="123">
                  <c:v>12.299999999999971</c:v>
                </c:pt>
                <c:pt idx="124">
                  <c:v>12.39999999999997</c:v>
                </c:pt>
                <c:pt idx="125">
                  <c:v>12.49999999999997</c:v>
                </c:pt>
                <c:pt idx="126">
                  <c:v>12.599999999999969</c:v>
                </c:pt>
                <c:pt idx="127">
                  <c:v>12.699999999999971</c:v>
                </c:pt>
                <c:pt idx="128">
                  <c:v>12.799999999999971</c:v>
                </c:pt>
                <c:pt idx="129">
                  <c:v>12.89999999999997</c:v>
                </c:pt>
                <c:pt idx="130">
                  <c:v>12.99999999999997</c:v>
                </c:pt>
                <c:pt idx="131">
                  <c:v>13.099999999999969</c:v>
                </c:pt>
                <c:pt idx="132">
                  <c:v>13.199999999999971</c:v>
                </c:pt>
                <c:pt idx="133">
                  <c:v>13.299999999999971</c:v>
                </c:pt>
                <c:pt idx="134">
                  <c:v>13.39999999999997</c:v>
                </c:pt>
                <c:pt idx="135">
                  <c:v>13.49999999999997</c:v>
                </c:pt>
                <c:pt idx="136">
                  <c:v>13.599999999999969</c:v>
                </c:pt>
                <c:pt idx="137">
                  <c:v>13.699999999999971</c:v>
                </c:pt>
                <c:pt idx="138">
                  <c:v>13.799999999999971</c:v>
                </c:pt>
                <c:pt idx="139">
                  <c:v>13.89999999999997</c:v>
                </c:pt>
                <c:pt idx="140">
                  <c:v>13.99999999999997</c:v>
                </c:pt>
                <c:pt idx="141">
                  <c:v>14.099999999999969</c:v>
                </c:pt>
                <c:pt idx="142">
                  <c:v>14.199999999999971</c:v>
                </c:pt>
                <c:pt idx="143">
                  <c:v>14.299999999999971</c:v>
                </c:pt>
                <c:pt idx="144">
                  <c:v>14.39999999999997</c:v>
                </c:pt>
                <c:pt idx="145">
                  <c:v>14.49999999999997</c:v>
                </c:pt>
                <c:pt idx="146">
                  <c:v>14.599999999999969</c:v>
                </c:pt>
                <c:pt idx="147">
                  <c:v>14.699999999999971</c:v>
                </c:pt>
                <c:pt idx="148">
                  <c:v>14.799999999999971</c:v>
                </c:pt>
                <c:pt idx="149">
                  <c:v>14.89999999999997</c:v>
                </c:pt>
                <c:pt idx="150">
                  <c:v>14.99999999999997</c:v>
                </c:pt>
                <c:pt idx="151">
                  <c:v>15.099999999999961</c:v>
                </c:pt>
                <c:pt idx="152">
                  <c:v>15.19999999999996</c:v>
                </c:pt>
                <c:pt idx="153">
                  <c:v>15.29999999999996</c:v>
                </c:pt>
                <c:pt idx="154">
                  <c:v>15.399999999999959</c:v>
                </c:pt>
                <c:pt idx="155">
                  <c:v>15.499999999999959</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16.399999999999959</c:v>
                </c:pt>
                <c:pt idx="165">
                  <c:v>16.499999999999961</c:v>
                </c:pt>
                <c:pt idx="166">
                  <c:v>16.599999999999969</c:v>
                </c:pt>
                <c:pt idx="167">
                  <c:v>16.699999999999971</c:v>
                </c:pt>
                <c:pt idx="168">
                  <c:v>16.799999999999969</c:v>
                </c:pt>
                <c:pt idx="169">
                  <c:v>16.89999999999997</c:v>
                </c:pt>
                <c:pt idx="170">
                  <c:v>16.999999999999972</c:v>
                </c:pt>
                <c:pt idx="171">
                  <c:v>17.099999999999969</c:v>
                </c:pt>
                <c:pt idx="172">
                  <c:v>17.199999999999971</c:v>
                </c:pt>
                <c:pt idx="173">
                  <c:v>17.299999999999979</c:v>
                </c:pt>
                <c:pt idx="174">
                  <c:v>17.399999999999981</c:v>
                </c:pt>
                <c:pt idx="175">
                  <c:v>17.499999999999979</c:v>
                </c:pt>
                <c:pt idx="176">
                  <c:v>17.59999999999998</c:v>
                </c:pt>
                <c:pt idx="177">
                  <c:v>17.699999999999982</c:v>
                </c:pt>
                <c:pt idx="178">
                  <c:v>17.799999999999979</c:v>
                </c:pt>
                <c:pt idx="179">
                  <c:v>17.899999999999981</c:v>
                </c:pt>
                <c:pt idx="180">
                  <c:v>17.999999999999989</c:v>
                </c:pt>
                <c:pt idx="181">
                  <c:v>18.099999999999991</c:v>
                </c:pt>
                <c:pt idx="182">
                  <c:v>18.199999999999989</c:v>
                </c:pt>
                <c:pt idx="183">
                  <c:v>18.29999999999999</c:v>
                </c:pt>
                <c:pt idx="184">
                  <c:v>18.399999999999991</c:v>
                </c:pt>
                <c:pt idx="185">
                  <c:v>18.499999999999989</c:v>
                </c:pt>
                <c:pt idx="186">
                  <c:v>18.599999999999991</c:v>
                </c:pt>
                <c:pt idx="187">
                  <c:v>18.7</c:v>
                </c:pt>
                <c:pt idx="188">
                  <c:v>18.79999999999999</c:v>
                </c:pt>
                <c:pt idx="189">
                  <c:v>18.899999999999999</c:v>
                </c:pt>
                <c:pt idx="190">
                  <c:v>19</c:v>
                </c:pt>
                <c:pt idx="191">
                  <c:v>19.100000000000001</c:v>
                </c:pt>
                <c:pt idx="192">
                  <c:v>19.2</c:v>
                </c:pt>
                <c:pt idx="193">
                  <c:v>19.3</c:v>
                </c:pt>
                <c:pt idx="194">
                  <c:v>19.400000000000009</c:v>
                </c:pt>
                <c:pt idx="195">
                  <c:v>19.500000000000011</c:v>
                </c:pt>
                <c:pt idx="196">
                  <c:v>19.600000000000009</c:v>
                </c:pt>
                <c:pt idx="197">
                  <c:v>19.70000000000001</c:v>
                </c:pt>
                <c:pt idx="198">
                  <c:v>19.800000000000011</c:v>
                </c:pt>
                <c:pt idx="199">
                  <c:v>19.900000000000009</c:v>
                </c:pt>
                <c:pt idx="200">
                  <c:v>20.000000000000011</c:v>
                </c:pt>
              </c:numCache>
            </c:numRef>
          </c:cat>
          <c:val>
            <c:numRef>
              <c:f>Sheet1!$D$1:$D$201</c:f>
              <c:numCache>
                <c:formatCode>General</c:formatCode>
                <c:ptCount val="201"/>
                <c:pt idx="0">
                  <c:v>1.2726338013398101E-3</c:v>
                </c:pt>
                <c:pt idx="1">
                  <c:v>1.45318148288733E-3</c:v>
                </c:pt>
                <c:pt idx="2">
                  <c:v>1.6571323562901499E-3</c:v>
                </c:pt>
                <c:pt idx="3">
                  <c:v>1.88718936226884E-3</c:v>
                </c:pt>
                <c:pt idx="4">
                  <c:v>2.1463211402504901E-3</c:v>
                </c:pt>
                <c:pt idx="5">
                  <c:v>2.4377820068495599E-3</c:v>
                </c:pt>
                <c:pt idx="6">
                  <c:v>2.7651326605306601E-3</c:v>
                </c:pt>
                <c:pt idx="7">
                  <c:v>3.13226153559248E-3</c:v>
                </c:pt>
                <c:pt idx="8">
                  <c:v>3.5434067116710999E-3</c:v>
                </c:pt>
                <c:pt idx="9">
                  <c:v>4.00317826678634E-3</c:v>
                </c:pt>
                <c:pt idx="10">
                  <c:v>4.5165809426126703E-3</c:v>
                </c:pt>
                <c:pt idx="11">
                  <c:v>5.0890369702372403E-3</c:v>
                </c:pt>
                <c:pt idx="12">
                  <c:v>5.7264088832901603E-3</c:v>
                </c:pt>
                <c:pt idx="13">
                  <c:v>6.4350221231436302E-3</c:v>
                </c:pt>
                <c:pt idx="14">
                  <c:v>7.2216872180550203E-3</c:v>
                </c:pt>
                <c:pt idx="15">
                  <c:v>8.0937212948838898E-3</c:v>
                </c:pt>
                <c:pt idx="16">
                  <c:v>9.0589686585865001E-3</c:v>
                </c:pt>
                <c:pt idx="17">
                  <c:v>1.01258201513595E-2</c:v>
                </c:pt>
                <c:pt idx="18">
                  <c:v>1.13032309803731E-2</c:v>
                </c:pt>
                <c:pt idx="19">
                  <c:v>1.26007366808461E-2</c:v>
                </c:pt>
                <c:pt idx="20">
                  <c:v>1.40284668601351E-2</c:v>
                </c:pt>
                <c:pt idx="21">
                  <c:v>1.5597156348945099E-2</c:v>
                </c:pt>
                <c:pt idx="22">
                  <c:v>1.73181533681343E-2</c:v>
                </c:pt>
                <c:pt idx="23">
                  <c:v>1.9203424304333999E-2</c:v>
                </c:pt>
                <c:pt idx="24">
                  <c:v>2.12655546751979E-2</c:v>
                </c:pt>
                <c:pt idx="25">
                  <c:v>2.35177458560091E-2</c:v>
                </c:pt>
                <c:pt idx="26">
                  <c:v>2.59738071340926E-2</c:v>
                </c:pt>
                <c:pt idx="27">
                  <c:v>2.8648142656489999E-2</c:v>
                </c:pt>
                <c:pt idx="28">
                  <c:v>3.1555732840123703E-2</c:v>
                </c:pt>
                <c:pt idx="29">
                  <c:v>3.4712109822673497E-2</c:v>
                </c:pt>
                <c:pt idx="30">
                  <c:v>3.81333265470453E-2</c:v>
                </c:pt>
                <c:pt idx="31">
                  <c:v>4.18359190930244E-2</c:v>
                </c:pt>
                <c:pt idx="32">
                  <c:v>4.5836861896846597E-2</c:v>
                </c:pt>
                <c:pt idx="33">
                  <c:v>5.01535155332768E-2</c:v>
                </c:pt>
                <c:pt idx="34">
                  <c:v>5.48035667756143E-2</c:v>
                </c:pt>
                <c:pt idx="35">
                  <c:v>5.9804960697006797E-2</c:v>
                </c:pt>
                <c:pt idx="36">
                  <c:v>6.51758246316375E-2</c:v>
                </c:pt>
                <c:pt idx="37">
                  <c:v>7.0934383876743098E-2</c:v>
                </c:pt>
                <c:pt idx="38">
                  <c:v>7.7098869085925406E-2</c:v>
                </c:pt>
                <c:pt idx="39">
                  <c:v>8.3687415380605604E-2</c:v>
                </c:pt>
                <c:pt idx="40">
                  <c:v>9.0717953289412595E-2</c:v>
                </c:pt>
                <c:pt idx="41">
                  <c:v>9.82080917143478E-2</c:v>
                </c:pt>
                <c:pt idx="42">
                  <c:v>0.106174993217131</c:v>
                </c:pt>
                <c:pt idx="43">
                  <c:v>0.114635242018529</c:v>
                </c:pt>
                <c:pt idx="44">
                  <c:v>0.123604705206833</c:v>
                </c:pt>
                <c:pt idx="45">
                  <c:v>0.13309838775807201</c:v>
                </c:pt>
                <c:pt idx="46">
                  <c:v>0.14313028207888001</c:v>
                </c:pt>
                <c:pt idx="47">
                  <c:v>0.15371321289208401</c:v>
                </c:pt>
                <c:pt idx="48">
                  <c:v>0.164858678393631</c:v>
                </c:pt>
                <c:pt idx="49">
                  <c:v>0.17657668871613399</c:v>
                </c:pt>
                <c:pt idx="50">
                  <c:v>0.188875602837562</c:v>
                </c:pt>
                <c:pt idx="51">
                  <c:v>0.201761965171916</c:v>
                </c:pt>
                <c:pt idx="52">
                  <c:v>0.21524034317051699</c:v>
                </c:pt>
                <c:pt idx="53">
                  <c:v>0.229313167346201</c:v>
                </c:pt>
                <c:pt idx="54">
                  <c:v>0.24398057520667599</c:v>
                </c:pt>
                <c:pt idx="55">
                  <c:v>0.25924026064589101</c:v>
                </c:pt>
                <c:pt idx="56">
                  <c:v>0.27508733039205202</c:v>
                </c:pt>
                <c:pt idx="57">
                  <c:v>0.29151416914636802</c:v>
                </c:pt>
                <c:pt idx="58">
                  <c:v>0.308510315066364</c:v>
                </c:pt>
                <c:pt idx="59">
                  <c:v>0.32606234725046801</c:v>
                </c:pt>
                <c:pt idx="60">
                  <c:v>0.34415378686541098</c:v>
                </c:pt>
                <c:pt idx="61">
                  <c:v>0.36276501352395202</c:v>
                </c:pt>
                <c:pt idx="62">
                  <c:v>0.38187319846678103</c:v>
                </c:pt>
                <c:pt idx="63">
                  <c:v>0.40145225602879198</c:v>
                </c:pt>
                <c:pt idx="64">
                  <c:v>0.42147281477591603</c:v>
                </c:pt>
                <c:pt idx="65">
                  <c:v>0.44190220958452398</c:v>
                </c:pt>
                <c:pt idx="66">
                  <c:v>0.46270449580128398</c:v>
                </c:pt>
                <c:pt idx="67">
                  <c:v>0.48384048646798899</c:v>
                </c:pt>
                <c:pt idx="68">
                  <c:v>0.50526781342404803</c:v>
                </c:pt>
                <c:pt idx="69">
                  <c:v>0.52694101291041096</c:v>
                </c:pt>
                <c:pt idx="70">
                  <c:v>0.54881163609402495</c:v>
                </c:pt>
                <c:pt idx="71">
                  <c:v>0.57082838471339103</c:v>
                </c:pt>
                <c:pt idx="72">
                  <c:v>0.59293727181538203</c:v>
                </c:pt>
                <c:pt idx="73">
                  <c:v>0.61508180731352702</c:v>
                </c:pt>
                <c:pt idx="74">
                  <c:v>0.63720320785101903</c:v>
                </c:pt>
                <c:pt idx="75">
                  <c:v>0.65924063020044199</c:v>
                </c:pt>
                <c:pt idx="76">
                  <c:v>0.681131427179545</c:v>
                </c:pt>
                <c:pt idx="77">
                  <c:v>0.70281142481143499</c:v>
                </c:pt>
                <c:pt idx="78">
                  <c:v>0.72421521921127496</c:v>
                </c:pt>
                <c:pt idx="79">
                  <c:v>0.745276491443286</c:v>
                </c:pt>
                <c:pt idx="80">
                  <c:v>0.76592833836464602</c:v>
                </c:pt>
                <c:pt idx="81">
                  <c:v>0.786103617259858</c:v>
                </c:pt>
                <c:pt idx="82">
                  <c:v>0.80573530187347697</c:v>
                </c:pt>
                <c:pt idx="83">
                  <c:v>0.82475684727346299</c:v>
                </c:pt>
                <c:pt idx="84">
                  <c:v>0.84310256082473201</c:v>
                </c:pt>
                <c:pt idx="85">
                  <c:v>0.86070797642505603</c:v>
                </c:pt>
                <c:pt idx="86">
                  <c:v>0.87751022905557396</c:v>
                </c:pt>
                <c:pt idx="87">
                  <c:v>0.89344842662771395</c:v>
                </c:pt>
                <c:pt idx="88">
                  <c:v>0.90846401606870397</c:v>
                </c:pt>
                <c:pt idx="89">
                  <c:v>0.92250114058042998</c:v>
                </c:pt>
                <c:pt idx="90">
                  <c:v>0.935506985031616</c:v>
                </c:pt>
                <c:pt idx="91">
                  <c:v>0.94743210650179599</c:v>
                </c:pt>
                <c:pt idx="92">
                  <c:v>0.95823074708693101</c:v>
                </c:pt>
                <c:pt idx="93">
                  <c:v>0.96786112620034204</c:v>
                </c:pt>
                <c:pt idx="94">
                  <c:v>0.97628570975790796</c:v>
                </c:pt>
                <c:pt idx="95">
                  <c:v>0.98347145382161605</c:v>
                </c:pt>
                <c:pt idx="96">
                  <c:v>0.98939002048885905</c:v>
                </c:pt>
                <c:pt idx="97">
                  <c:v>0.99401796405393394</c:v>
                </c:pt>
                <c:pt idx="98">
                  <c:v>0.99733688573049994</c:v>
                </c:pt>
                <c:pt idx="99">
                  <c:v>0.99933355550618097</c:v>
                </c:pt>
                <c:pt idx="100">
                  <c:v>1</c:v>
                </c:pt>
                <c:pt idx="101">
                  <c:v>0.99933355550618097</c:v>
                </c:pt>
                <c:pt idx="102">
                  <c:v>0.99733688573050105</c:v>
                </c:pt>
                <c:pt idx="103">
                  <c:v>0.99401796405393605</c:v>
                </c:pt>
                <c:pt idx="104">
                  <c:v>0.98939002048886104</c:v>
                </c:pt>
                <c:pt idx="105">
                  <c:v>0.98347145382161905</c:v>
                </c:pt>
                <c:pt idx="106">
                  <c:v>0.97628570975791096</c:v>
                </c:pt>
                <c:pt idx="107">
                  <c:v>0.96786112620034603</c:v>
                </c:pt>
                <c:pt idx="108">
                  <c:v>0.95823074708693501</c:v>
                </c:pt>
                <c:pt idx="109">
                  <c:v>0.94743210650180099</c:v>
                </c:pt>
                <c:pt idx="110">
                  <c:v>0.93550698503162</c:v>
                </c:pt>
                <c:pt idx="111">
                  <c:v>0.92250114058043498</c:v>
                </c:pt>
                <c:pt idx="112">
                  <c:v>0.90846401606870997</c:v>
                </c:pt>
                <c:pt idx="113">
                  <c:v>0.89344842662771995</c:v>
                </c:pt>
                <c:pt idx="114">
                  <c:v>0.87751022905558096</c:v>
                </c:pt>
                <c:pt idx="115">
                  <c:v>0.86070797642506203</c:v>
                </c:pt>
                <c:pt idx="116">
                  <c:v>0.843102560824739</c:v>
                </c:pt>
                <c:pt idx="117">
                  <c:v>0.82475684727346998</c:v>
                </c:pt>
                <c:pt idx="118">
                  <c:v>0.80573530187348497</c:v>
                </c:pt>
                <c:pt idx="119">
                  <c:v>0.78610361725986599</c:v>
                </c:pt>
                <c:pt idx="120">
                  <c:v>0.76592833836465402</c:v>
                </c:pt>
                <c:pt idx="121">
                  <c:v>0.745276491443294</c:v>
                </c:pt>
                <c:pt idx="122">
                  <c:v>0.72421521921128296</c:v>
                </c:pt>
                <c:pt idx="123">
                  <c:v>0.70281142481144299</c:v>
                </c:pt>
                <c:pt idx="124">
                  <c:v>0.681131427179553</c:v>
                </c:pt>
                <c:pt idx="125">
                  <c:v>0.65924063020044998</c:v>
                </c:pt>
                <c:pt idx="126">
                  <c:v>0.63720320785102702</c:v>
                </c:pt>
                <c:pt idx="127">
                  <c:v>0.61508180731353501</c:v>
                </c:pt>
                <c:pt idx="128">
                  <c:v>0.59293727181539102</c:v>
                </c:pt>
                <c:pt idx="129">
                  <c:v>0.57082838471340003</c:v>
                </c:pt>
                <c:pt idx="130">
                  <c:v>0.54881163609403305</c:v>
                </c:pt>
                <c:pt idx="131">
                  <c:v>0.52694101291041895</c:v>
                </c:pt>
                <c:pt idx="132">
                  <c:v>0.50526781342405702</c:v>
                </c:pt>
                <c:pt idx="133">
                  <c:v>0.48384048646799799</c:v>
                </c:pt>
                <c:pt idx="134">
                  <c:v>0.46270449580129203</c:v>
                </c:pt>
                <c:pt idx="135">
                  <c:v>0.44190220958453202</c:v>
                </c:pt>
                <c:pt idx="136">
                  <c:v>0.42147281477592402</c:v>
                </c:pt>
                <c:pt idx="137">
                  <c:v>0.40145225602879903</c:v>
                </c:pt>
                <c:pt idx="138">
                  <c:v>0.38187319846678802</c:v>
                </c:pt>
                <c:pt idx="139">
                  <c:v>0.36276501352395901</c:v>
                </c:pt>
                <c:pt idx="140">
                  <c:v>0.34415378686541898</c:v>
                </c:pt>
                <c:pt idx="141">
                  <c:v>0.326062347250475</c:v>
                </c:pt>
                <c:pt idx="142">
                  <c:v>0.308510315066371</c:v>
                </c:pt>
                <c:pt idx="143">
                  <c:v>0.29151416914637501</c:v>
                </c:pt>
                <c:pt idx="144">
                  <c:v>0.27508733039205902</c:v>
                </c:pt>
                <c:pt idx="145">
                  <c:v>0.259240260645897</c:v>
                </c:pt>
                <c:pt idx="146">
                  <c:v>0.24398057520668201</c:v>
                </c:pt>
                <c:pt idx="147">
                  <c:v>0.22931316734620699</c:v>
                </c:pt>
                <c:pt idx="148">
                  <c:v>0.21524034317052301</c:v>
                </c:pt>
                <c:pt idx="149">
                  <c:v>0.20176196517192199</c:v>
                </c:pt>
                <c:pt idx="150">
                  <c:v>0.18887560283756699</c:v>
                </c:pt>
                <c:pt idx="151">
                  <c:v>0.17657668871613799</c:v>
                </c:pt>
                <c:pt idx="152">
                  <c:v>0.16485867839363599</c:v>
                </c:pt>
                <c:pt idx="153">
                  <c:v>0.153713212892088</c:v>
                </c:pt>
                <c:pt idx="154">
                  <c:v>0.14313028207888401</c:v>
                </c:pt>
                <c:pt idx="155">
                  <c:v>0.133098387758076</c:v>
                </c:pt>
                <c:pt idx="156">
                  <c:v>0.123604705206837</c:v>
                </c:pt>
                <c:pt idx="157">
                  <c:v>0.11463524201853199</c:v>
                </c:pt>
                <c:pt idx="158">
                  <c:v>0.106174993217134</c:v>
                </c:pt>
                <c:pt idx="159">
                  <c:v>9.8208091714350798E-2</c:v>
                </c:pt>
                <c:pt idx="160">
                  <c:v>9.0717953289415496E-2</c:v>
                </c:pt>
                <c:pt idx="161">
                  <c:v>8.3687415380608199E-2</c:v>
                </c:pt>
                <c:pt idx="162">
                  <c:v>7.7098869085927793E-2</c:v>
                </c:pt>
                <c:pt idx="163">
                  <c:v>7.0934383876745305E-2</c:v>
                </c:pt>
                <c:pt idx="164">
                  <c:v>6.5175824631639498E-2</c:v>
                </c:pt>
                <c:pt idx="165">
                  <c:v>5.9804960697008601E-2</c:v>
                </c:pt>
                <c:pt idx="166">
                  <c:v>5.4803566775615799E-2</c:v>
                </c:pt>
                <c:pt idx="167">
                  <c:v>5.0153515533278202E-2</c:v>
                </c:pt>
                <c:pt idx="168">
                  <c:v>4.5836861896847901E-2</c:v>
                </c:pt>
                <c:pt idx="169">
                  <c:v>4.1835919093025503E-2</c:v>
                </c:pt>
                <c:pt idx="170">
                  <c:v>3.8133326547046202E-2</c:v>
                </c:pt>
                <c:pt idx="171">
                  <c:v>3.4712109822674399E-2</c:v>
                </c:pt>
                <c:pt idx="172">
                  <c:v>3.1555732840124397E-2</c:v>
                </c:pt>
                <c:pt idx="173">
                  <c:v>2.86481426564907E-2</c:v>
                </c:pt>
                <c:pt idx="174">
                  <c:v>2.59738071340932E-2</c:v>
                </c:pt>
                <c:pt idx="175">
                  <c:v>2.35177458560096E-2</c:v>
                </c:pt>
                <c:pt idx="176">
                  <c:v>2.1265554675198299E-2</c:v>
                </c:pt>
                <c:pt idx="177">
                  <c:v>1.9203424304334301E-2</c:v>
                </c:pt>
                <c:pt idx="178">
                  <c:v>1.7318153368134599E-2</c:v>
                </c:pt>
                <c:pt idx="179">
                  <c:v>1.5597156348945301E-2</c:v>
                </c:pt>
                <c:pt idx="180">
                  <c:v>1.40284668601353E-2</c:v>
                </c:pt>
                <c:pt idx="181">
                  <c:v>1.2600736680846301E-2</c:v>
                </c:pt>
                <c:pt idx="182">
                  <c:v>1.13032309803732E-2</c:v>
                </c:pt>
                <c:pt idx="183">
                  <c:v>1.0125820151359601E-2</c:v>
                </c:pt>
                <c:pt idx="184">
                  <c:v>9.0589686585865799E-3</c:v>
                </c:pt>
                <c:pt idx="185">
                  <c:v>8.0937212948839505E-3</c:v>
                </c:pt>
                <c:pt idx="186">
                  <c:v>7.2216872180550602E-3</c:v>
                </c:pt>
                <c:pt idx="187">
                  <c:v>6.4350221231436596E-3</c:v>
                </c:pt>
                <c:pt idx="188">
                  <c:v>5.7264088832901803E-3</c:v>
                </c:pt>
                <c:pt idx="189">
                  <c:v>5.0890369702372498E-3</c:v>
                </c:pt>
                <c:pt idx="190">
                  <c:v>4.5165809426126703E-3</c:v>
                </c:pt>
                <c:pt idx="191">
                  <c:v>4.0031782667863296E-3</c:v>
                </c:pt>
                <c:pt idx="192">
                  <c:v>3.5434067116710899E-3</c:v>
                </c:pt>
                <c:pt idx="193">
                  <c:v>3.13226153559247E-3</c:v>
                </c:pt>
                <c:pt idx="194">
                  <c:v>2.7651326605306402E-3</c:v>
                </c:pt>
                <c:pt idx="195">
                  <c:v>2.4377820068495399E-3</c:v>
                </c:pt>
                <c:pt idx="196">
                  <c:v>2.1463211402504602E-3</c:v>
                </c:pt>
                <c:pt idx="197">
                  <c:v>1.8871893622688101E-3</c:v>
                </c:pt>
                <c:pt idx="198">
                  <c:v>1.65713235629013E-3</c:v>
                </c:pt>
                <c:pt idx="199">
                  <c:v>1.45318148288731E-3</c:v>
                </c:pt>
                <c:pt idx="200">
                  <c:v>1.2726338013397799E-3</c:v>
                </c:pt>
              </c:numCache>
            </c:numRef>
          </c:val>
          <c:smooth val="0"/>
          <c:extLst>
            <c:ext xmlns:c16="http://schemas.microsoft.com/office/drawing/2014/chart" uri="{C3380CC4-5D6E-409C-BE32-E72D297353CC}">
              <c16:uniqueId val="{00000000-899B-4514-80C8-351E89680B0B}"/>
            </c:ext>
          </c:extLst>
        </c:ser>
        <c:dLbls>
          <c:showLegendKey val="0"/>
          <c:showVal val="0"/>
          <c:showCatName val="0"/>
          <c:showSerName val="0"/>
          <c:showPercent val="0"/>
          <c:showBubbleSize val="0"/>
        </c:dLbls>
        <c:smooth val="0"/>
        <c:axId val="2086559440"/>
        <c:axId val="2086562720"/>
      </c:lineChart>
      <c:catAx>
        <c:axId val="208655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6562720"/>
        <c:crosses val="autoZero"/>
        <c:auto val="1"/>
        <c:lblAlgn val="ctr"/>
        <c:lblOffset val="100"/>
        <c:noMultiLvlLbl val="0"/>
      </c:catAx>
      <c:valAx>
        <c:axId val="208656272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6559440"/>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SG"/>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0F297C3-9C17-4D83-8D06-073FE7156636}" type="datetimeFigureOut">
              <a:rPr lang="en-SG" smtClean="0"/>
              <a:t>26/5/24</a:t>
            </a:fld>
            <a:endParaRPr lang="en-SG"/>
          </a:p>
        </p:txBody>
      </p:sp>
      <p:sp>
        <p:nvSpPr>
          <p:cNvPr id="4" name="Slide Image Placeholder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SG"/>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SG"/>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F20944AB-9450-45DE-8E02-6649B9843C2F}" type="slidenum">
              <a:rPr lang="en-SG" smtClean="0"/>
              <a:t>‹#›</a:t>
            </a:fld>
            <a:endParaRPr lang="en-SG"/>
          </a:p>
        </p:txBody>
      </p:sp>
    </p:spTree>
    <p:extLst>
      <p:ext uri="{BB962C8B-B14F-4D97-AF65-F5344CB8AC3E}">
        <p14:creationId xmlns:p14="http://schemas.microsoft.com/office/powerpoint/2010/main" val="231735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SG" altLang="en-US"/>
          </a:p>
        </p:txBody>
      </p:sp>
      <p:sp>
        <p:nvSpPr>
          <p:cNvPr id="11571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050" eaLnBrk="0" hangingPunct="0">
              <a:defRPr sz="2600">
                <a:solidFill>
                  <a:schemeClr val="tx1"/>
                </a:solidFill>
                <a:latin typeface="Times" panose="02020603050405020304" pitchFamily="18" charset="0"/>
                <a:cs typeface="Arial" panose="020B0604020202020204" pitchFamily="34" charset="0"/>
              </a:defRPr>
            </a:lvl1pPr>
            <a:lvl2pPr marL="804763" indent="-309524" defTabSz="944050" eaLnBrk="0" hangingPunct="0">
              <a:defRPr sz="2600">
                <a:solidFill>
                  <a:schemeClr val="tx1"/>
                </a:solidFill>
                <a:latin typeface="Times" panose="02020603050405020304" pitchFamily="18" charset="0"/>
                <a:cs typeface="Arial" panose="020B0604020202020204" pitchFamily="34" charset="0"/>
              </a:defRPr>
            </a:lvl2pPr>
            <a:lvl3pPr marL="1238098" indent="-247620" defTabSz="944050" eaLnBrk="0" hangingPunct="0">
              <a:defRPr sz="2600">
                <a:solidFill>
                  <a:schemeClr val="tx1"/>
                </a:solidFill>
                <a:latin typeface="Times" panose="02020603050405020304" pitchFamily="18" charset="0"/>
                <a:cs typeface="Arial" panose="020B0604020202020204" pitchFamily="34" charset="0"/>
              </a:defRPr>
            </a:lvl3pPr>
            <a:lvl4pPr marL="1733337" indent="-247620" defTabSz="944050" eaLnBrk="0" hangingPunct="0">
              <a:defRPr sz="2600">
                <a:solidFill>
                  <a:schemeClr val="tx1"/>
                </a:solidFill>
                <a:latin typeface="Times" panose="02020603050405020304" pitchFamily="18" charset="0"/>
                <a:cs typeface="Arial" panose="020B0604020202020204" pitchFamily="34" charset="0"/>
              </a:defRPr>
            </a:lvl4pPr>
            <a:lvl5pPr marL="2228576" indent="-247620" defTabSz="944050" eaLnBrk="0" hangingPunct="0">
              <a:defRPr sz="2600">
                <a:solidFill>
                  <a:schemeClr val="tx1"/>
                </a:solidFill>
                <a:latin typeface="Times" panose="02020603050405020304" pitchFamily="18" charset="0"/>
                <a:cs typeface="Arial" panose="020B0604020202020204" pitchFamily="34" charset="0"/>
              </a:defRPr>
            </a:lvl5pPr>
            <a:lvl6pPr marL="2723815" indent="-247620" defTabSz="944050" eaLnBrk="0" fontAlgn="base" hangingPunct="0">
              <a:spcBef>
                <a:spcPct val="0"/>
              </a:spcBef>
              <a:spcAft>
                <a:spcPct val="0"/>
              </a:spcAft>
              <a:defRPr sz="2600">
                <a:solidFill>
                  <a:schemeClr val="tx1"/>
                </a:solidFill>
                <a:latin typeface="Times" panose="02020603050405020304" pitchFamily="18" charset="0"/>
                <a:cs typeface="Arial" panose="020B0604020202020204" pitchFamily="34" charset="0"/>
              </a:defRPr>
            </a:lvl6pPr>
            <a:lvl7pPr marL="3219054" indent="-247620" defTabSz="944050" eaLnBrk="0" fontAlgn="base" hangingPunct="0">
              <a:spcBef>
                <a:spcPct val="0"/>
              </a:spcBef>
              <a:spcAft>
                <a:spcPct val="0"/>
              </a:spcAft>
              <a:defRPr sz="2600">
                <a:solidFill>
                  <a:schemeClr val="tx1"/>
                </a:solidFill>
                <a:latin typeface="Times" panose="02020603050405020304" pitchFamily="18" charset="0"/>
                <a:cs typeface="Arial" panose="020B0604020202020204" pitchFamily="34" charset="0"/>
              </a:defRPr>
            </a:lvl7pPr>
            <a:lvl8pPr marL="3714293" indent="-247620" defTabSz="944050" eaLnBrk="0" fontAlgn="base" hangingPunct="0">
              <a:spcBef>
                <a:spcPct val="0"/>
              </a:spcBef>
              <a:spcAft>
                <a:spcPct val="0"/>
              </a:spcAft>
              <a:defRPr sz="2600">
                <a:solidFill>
                  <a:schemeClr val="tx1"/>
                </a:solidFill>
                <a:latin typeface="Times" panose="02020603050405020304" pitchFamily="18" charset="0"/>
                <a:cs typeface="Arial" panose="020B0604020202020204" pitchFamily="34" charset="0"/>
              </a:defRPr>
            </a:lvl8pPr>
            <a:lvl9pPr marL="4209532" indent="-247620" defTabSz="944050" eaLnBrk="0" fontAlgn="base" hangingPunct="0">
              <a:spcBef>
                <a:spcPct val="0"/>
              </a:spcBef>
              <a:spcAft>
                <a:spcPct val="0"/>
              </a:spcAft>
              <a:defRPr sz="2600">
                <a:solidFill>
                  <a:schemeClr val="tx1"/>
                </a:solidFill>
                <a:latin typeface="Times" panose="02020603050405020304" pitchFamily="18" charset="0"/>
                <a:cs typeface="Arial" panose="020B0604020202020204" pitchFamily="34" charset="0"/>
              </a:defRPr>
            </a:lvl9pPr>
          </a:lstStyle>
          <a:p>
            <a:fld id="{82BE9358-62D1-4C72-8487-3415FE5B8C84}" type="slidenum">
              <a:rPr lang="en-US" altLang="en-US" sz="1200"/>
              <a:pPr/>
              <a:t>1</a:t>
            </a:fld>
            <a:endParaRPr lang="en-US" altLang="en-US" sz="1200"/>
          </a:p>
        </p:txBody>
      </p:sp>
    </p:spTree>
    <p:extLst>
      <p:ext uri="{BB962C8B-B14F-4D97-AF65-F5344CB8AC3E}">
        <p14:creationId xmlns:p14="http://schemas.microsoft.com/office/powerpoint/2010/main" val="417798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155" name="Shape 155"/>
          <p:cNvSpPr>
            <a:spLocks noGrp="1" noRot="1" noChangeAspect="1"/>
          </p:cNvSpPr>
          <p:nvPr>
            <p:ph type="sldImg" idx="2"/>
          </p:nvPr>
        </p:nvSpPr>
        <p:spPr>
          <a:xfrm>
            <a:off x="1247775" y="1279525"/>
            <a:ext cx="46037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1454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1" y="1"/>
            <a:ext cx="9144000" cy="495323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anose="02020603050405020304" pitchFamily="18" charset="0"/>
                <a:cs typeface="Arial" panose="020B0604020202020204" pitchFamily="34" charset="0"/>
              </a:defRPr>
            </a:lvl1pPr>
            <a:lvl2pPr marL="742950" indent="-285750" eaLnBrk="0" hangingPunct="0">
              <a:defRPr sz="2400">
                <a:solidFill>
                  <a:schemeClr val="tx1"/>
                </a:solidFill>
                <a:latin typeface="Times" panose="02020603050405020304" pitchFamily="18" charset="0"/>
                <a:cs typeface="Arial" panose="020B0604020202020204" pitchFamily="34" charset="0"/>
              </a:defRPr>
            </a:lvl2pPr>
            <a:lvl3pPr marL="1143000" indent="-228600" eaLnBrk="0" hangingPunct="0">
              <a:defRPr sz="2400">
                <a:solidFill>
                  <a:schemeClr val="tx1"/>
                </a:solidFill>
                <a:latin typeface="Times" panose="02020603050405020304" pitchFamily="18" charset="0"/>
                <a:cs typeface="Arial" panose="020B0604020202020204" pitchFamily="34" charset="0"/>
              </a:defRPr>
            </a:lvl3pPr>
            <a:lvl4pPr marL="1600200" indent="-228600" eaLnBrk="0" hangingPunct="0">
              <a:defRPr sz="2400">
                <a:solidFill>
                  <a:schemeClr val="tx1"/>
                </a:solidFill>
                <a:latin typeface="Times" panose="02020603050405020304" pitchFamily="18" charset="0"/>
                <a:cs typeface="Arial" panose="020B0604020202020204" pitchFamily="34" charset="0"/>
              </a:defRPr>
            </a:lvl4pPr>
            <a:lvl5pPr marL="2057400" indent="-228600" eaLnBrk="0" hangingPunct="0">
              <a:defRPr sz="24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9pPr>
          </a:lstStyle>
          <a:p>
            <a:endParaRPr lang="en-SG" altLang="en-US" sz="1625"/>
          </a:p>
        </p:txBody>
      </p:sp>
      <p:sp>
        <p:nvSpPr>
          <p:cNvPr id="4" name="Rectangle 11"/>
          <p:cNvSpPr>
            <a:spLocks noChangeArrowheads="1"/>
          </p:cNvSpPr>
          <p:nvPr userDrawn="1"/>
        </p:nvSpPr>
        <p:spPr bwMode="auto">
          <a:xfrm>
            <a:off x="1" y="6604318"/>
            <a:ext cx="9144000" cy="25368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anose="02020603050405020304" pitchFamily="18" charset="0"/>
                <a:cs typeface="Arial" panose="020B0604020202020204" pitchFamily="34" charset="0"/>
              </a:defRPr>
            </a:lvl1pPr>
            <a:lvl2pPr marL="742950" indent="-285750" eaLnBrk="0" hangingPunct="0">
              <a:defRPr sz="2400">
                <a:solidFill>
                  <a:schemeClr val="tx1"/>
                </a:solidFill>
                <a:latin typeface="Times" panose="02020603050405020304" pitchFamily="18" charset="0"/>
                <a:cs typeface="Arial" panose="020B0604020202020204" pitchFamily="34" charset="0"/>
              </a:defRPr>
            </a:lvl2pPr>
            <a:lvl3pPr marL="1143000" indent="-228600" eaLnBrk="0" hangingPunct="0">
              <a:defRPr sz="2400">
                <a:solidFill>
                  <a:schemeClr val="tx1"/>
                </a:solidFill>
                <a:latin typeface="Times" panose="02020603050405020304" pitchFamily="18" charset="0"/>
                <a:cs typeface="Arial" panose="020B0604020202020204" pitchFamily="34" charset="0"/>
              </a:defRPr>
            </a:lvl3pPr>
            <a:lvl4pPr marL="1600200" indent="-228600" eaLnBrk="0" hangingPunct="0">
              <a:defRPr sz="2400">
                <a:solidFill>
                  <a:schemeClr val="tx1"/>
                </a:solidFill>
                <a:latin typeface="Times" panose="02020603050405020304" pitchFamily="18" charset="0"/>
                <a:cs typeface="Arial" panose="020B0604020202020204" pitchFamily="34" charset="0"/>
              </a:defRPr>
            </a:lvl4pPr>
            <a:lvl5pPr marL="2057400" indent="-228600" eaLnBrk="0" hangingPunct="0">
              <a:defRPr sz="24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9pPr>
          </a:lstStyle>
          <a:p>
            <a:endParaRPr lang="en-SG" altLang="en-US" sz="1625"/>
          </a:p>
        </p:txBody>
      </p:sp>
      <p:pic>
        <p:nvPicPr>
          <p:cNvPr id="5" name="Picture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63047" y="5198322"/>
            <a:ext cx="2317815" cy="11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ctrTitle"/>
          </p:nvPr>
        </p:nvSpPr>
        <p:spPr>
          <a:xfrm>
            <a:off x="549069" y="1375900"/>
            <a:ext cx="8098767" cy="1582285"/>
          </a:xfrm>
        </p:spPr>
        <p:txBody>
          <a:bodyPr/>
          <a:lstStyle>
            <a:lvl1pPr algn="ctr">
              <a:defRPr sz="4063">
                <a:solidFill>
                  <a:schemeClr val="bg1"/>
                </a:solidFill>
              </a:defRPr>
            </a:lvl1pPr>
          </a:lstStyle>
          <a:p>
            <a:r>
              <a:rPr lang="en-GB"/>
              <a:t>Click to edit Master title style</a:t>
            </a:r>
          </a:p>
        </p:txBody>
      </p:sp>
    </p:spTree>
    <p:extLst>
      <p:ext uri="{BB962C8B-B14F-4D97-AF65-F5344CB8AC3E}">
        <p14:creationId xmlns:p14="http://schemas.microsoft.com/office/powerpoint/2010/main" val="141994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80574199-541A-442D-BD63-BB275F057B6F}"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94203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80067" y="825540"/>
            <a:ext cx="1941760" cy="5398973"/>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550499" y="825540"/>
            <a:ext cx="5692301" cy="53989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9284C3F7-6313-43B9-8FA0-AEEB61BF0DA5}"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2081050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0499" y="569904"/>
            <a:ext cx="6518763" cy="114371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DB421092-8A9E-4509-949B-F11F09B532FB}"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336610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084" y="4407180"/>
            <a:ext cx="7772757" cy="1361567"/>
          </a:xfrm>
        </p:spPr>
        <p:txBody>
          <a:bodyPr anchor="t"/>
          <a:lstStyle>
            <a:lvl1pPr algn="l">
              <a:defRPr sz="2708" b="1" cap="all"/>
            </a:lvl1pPr>
          </a:lstStyle>
          <a:p>
            <a:r>
              <a:rPr lang="en-US"/>
              <a:t>Click to edit Master title style</a:t>
            </a:r>
            <a:endParaRPr lang="en-SG"/>
          </a:p>
        </p:txBody>
      </p:sp>
      <p:sp>
        <p:nvSpPr>
          <p:cNvPr id="3" name="Text Placeholder 2"/>
          <p:cNvSpPr>
            <a:spLocks noGrp="1"/>
          </p:cNvSpPr>
          <p:nvPr>
            <p:ph type="body" idx="1"/>
          </p:nvPr>
        </p:nvSpPr>
        <p:spPr>
          <a:xfrm>
            <a:off x="722084" y="2906589"/>
            <a:ext cx="7772757" cy="1500591"/>
          </a:xfrm>
        </p:spPr>
        <p:txBody>
          <a:bodyPr anchor="b"/>
          <a:lstStyle>
            <a:lvl1pPr marL="0" indent="0">
              <a:buNone/>
              <a:defRPr sz="1355"/>
            </a:lvl1pPr>
            <a:lvl2pPr marL="309570" indent="0">
              <a:buNone/>
              <a:defRPr sz="1219"/>
            </a:lvl2pPr>
            <a:lvl3pPr marL="619140" indent="0">
              <a:buNone/>
              <a:defRPr sz="1083"/>
            </a:lvl3pPr>
            <a:lvl4pPr marL="928710" indent="0">
              <a:buNone/>
              <a:defRPr sz="948"/>
            </a:lvl4pPr>
            <a:lvl5pPr marL="1238281" indent="0">
              <a:buNone/>
              <a:defRPr sz="948"/>
            </a:lvl5pPr>
            <a:lvl6pPr marL="1547851" indent="0">
              <a:buNone/>
              <a:defRPr sz="948"/>
            </a:lvl6pPr>
            <a:lvl7pPr marL="1857421" indent="0">
              <a:buNone/>
              <a:defRPr sz="948"/>
            </a:lvl7pPr>
            <a:lvl8pPr marL="2166991" indent="0">
              <a:buNone/>
              <a:defRPr sz="948"/>
            </a:lvl8pPr>
            <a:lvl9pPr marL="2476561" indent="0">
              <a:buNone/>
              <a:defRPr sz="948"/>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32E3A226-6E30-4DE6-9E8C-249C8EDEBBA8}"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405911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0499" y="554982"/>
            <a:ext cx="6518763" cy="1143717"/>
          </a:xfrm>
        </p:spPr>
        <p:txBody>
          <a:bodyPr/>
          <a:lstStyle/>
          <a:p>
            <a:r>
              <a:rPr lang="en-US"/>
              <a:t>Click to edit Master title style</a:t>
            </a:r>
            <a:endParaRPr lang="en-SG"/>
          </a:p>
        </p:txBody>
      </p:sp>
      <p:sp>
        <p:nvSpPr>
          <p:cNvPr id="3" name="Content Placeholder 2"/>
          <p:cNvSpPr>
            <a:spLocks noGrp="1"/>
          </p:cNvSpPr>
          <p:nvPr>
            <p:ph sz="half" idx="1"/>
          </p:nvPr>
        </p:nvSpPr>
        <p:spPr>
          <a:xfrm>
            <a:off x="550501" y="1980723"/>
            <a:ext cx="3816314" cy="4243791"/>
          </a:xfrm>
        </p:spPr>
        <p:txBody>
          <a:bodyPr/>
          <a:lstStyle>
            <a:lvl1pPr>
              <a:defRPr sz="1896"/>
            </a:lvl1pPr>
            <a:lvl2pPr>
              <a:defRPr sz="1625"/>
            </a:lvl2pPr>
            <a:lvl3pPr>
              <a:defRPr sz="1355"/>
            </a:lvl3pPr>
            <a:lvl4pPr>
              <a:defRPr sz="1219"/>
            </a:lvl4pPr>
            <a:lvl5pPr>
              <a:defRPr sz="1219"/>
            </a:lvl5pPr>
            <a:lvl6pPr>
              <a:defRPr sz="1219"/>
            </a:lvl6pPr>
            <a:lvl7pPr>
              <a:defRPr sz="1219"/>
            </a:lvl7pPr>
            <a:lvl8pPr>
              <a:defRPr sz="1219"/>
            </a:lvl8pPr>
            <a:lvl9pPr>
              <a:defRPr sz="121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504082" y="1980723"/>
            <a:ext cx="3817745" cy="4243791"/>
          </a:xfrm>
        </p:spPr>
        <p:txBody>
          <a:bodyPr/>
          <a:lstStyle>
            <a:lvl1pPr>
              <a:defRPr sz="1896"/>
            </a:lvl1pPr>
            <a:lvl2pPr>
              <a:defRPr sz="1625"/>
            </a:lvl2pPr>
            <a:lvl3pPr>
              <a:defRPr sz="1355"/>
            </a:lvl3pPr>
            <a:lvl4pPr>
              <a:defRPr sz="1219"/>
            </a:lvl4pPr>
            <a:lvl5pPr>
              <a:defRPr sz="1219"/>
            </a:lvl5pPr>
            <a:lvl6pPr>
              <a:defRPr sz="1219"/>
            </a:lvl6pPr>
            <a:lvl7pPr>
              <a:defRPr sz="1219"/>
            </a:lvl7pPr>
            <a:lvl8pPr>
              <a:defRPr sz="1219"/>
            </a:lvl8pPr>
            <a:lvl9pPr>
              <a:defRPr sz="121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5B8A561D-031E-4C46-8BE8-07B563279054}"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179746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558" y="275180"/>
            <a:ext cx="8228885" cy="1142284"/>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558" y="1534989"/>
            <a:ext cx="4039375" cy="639220"/>
          </a:xfrm>
        </p:spPr>
        <p:txBody>
          <a:bodyPr anchor="b"/>
          <a:lstStyle>
            <a:lvl1pPr marL="0" indent="0">
              <a:buNone/>
              <a:defRPr sz="1625" b="1"/>
            </a:lvl1pPr>
            <a:lvl2pPr marL="309570" indent="0">
              <a:buNone/>
              <a:defRPr sz="1355" b="1"/>
            </a:lvl2pPr>
            <a:lvl3pPr marL="619140" indent="0">
              <a:buNone/>
              <a:defRPr sz="1219" b="1"/>
            </a:lvl3pPr>
            <a:lvl4pPr marL="928710" indent="0">
              <a:buNone/>
              <a:defRPr sz="1083" b="1"/>
            </a:lvl4pPr>
            <a:lvl5pPr marL="1238281" indent="0">
              <a:buNone/>
              <a:defRPr sz="1083" b="1"/>
            </a:lvl5pPr>
            <a:lvl6pPr marL="1547851" indent="0">
              <a:buNone/>
              <a:defRPr sz="1083" b="1"/>
            </a:lvl6pPr>
            <a:lvl7pPr marL="1857421" indent="0">
              <a:buNone/>
              <a:defRPr sz="1083" b="1"/>
            </a:lvl7pPr>
            <a:lvl8pPr marL="2166991" indent="0">
              <a:buNone/>
              <a:defRPr sz="1083" b="1"/>
            </a:lvl8pPr>
            <a:lvl9pPr marL="2476561" indent="0">
              <a:buNone/>
              <a:defRPr sz="1083" b="1"/>
            </a:lvl9pPr>
          </a:lstStyle>
          <a:p>
            <a:pPr lvl="0"/>
            <a:r>
              <a:rPr lang="en-US"/>
              <a:t>Click to edit Master text styles</a:t>
            </a:r>
          </a:p>
        </p:txBody>
      </p:sp>
      <p:sp>
        <p:nvSpPr>
          <p:cNvPr id="4" name="Content Placeholder 3"/>
          <p:cNvSpPr>
            <a:spLocks noGrp="1"/>
          </p:cNvSpPr>
          <p:nvPr>
            <p:ph sz="half" idx="2"/>
          </p:nvPr>
        </p:nvSpPr>
        <p:spPr>
          <a:xfrm>
            <a:off x="457558" y="2174210"/>
            <a:ext cx="4039375" cy="3951411"/>
          </a:xfrm>
        </p:spPr>
        <p:txBody>
          <a:bodyPr/>
          <a:lstStyle>
            <a:lvl1pPr>
              <a:defRPr sz="1625"/>
            </a:lvl1pPr>
            <a:lvl2pPr>
              <a:defRPr sz="1355"/>
            </a:lvl2pPr>
            <a:lvl3pPr>
              <a:defRPr sz="1219"/>
            </a:lvl3pPr>
            <a:lvl4pPr>
              <a:defRPr sz="1083"/>
            </a:lvl4pPr>
            <a:lvl5pPr>
              <a:defRPr sz="1083"/>
            </a:lvl5pPr>
            <a:lvl6pPr>
              <a:defRPr sz="1083"/>
            </a:lvl6pPr>
            <a:lvl7pPr>
              <a:defRPr sz="1083"/>
            </a:lvl7pPr>
            <a:lvl8pPr>
              <a:defRPr sz="1083"/>
            </a:lvl8pPr>
            <a:lvl9pPr>
              <a:defRPr sz="10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639" y="1534989"/>
            <a:ext cx="4040804" cy="639220"/>
          </a:xfrm>
        </p:spPr>
        <p:txBody>
          <a:bodyPr anchor="b"/>
          <a:lstStyle>
            <a:lvl1pPr marL="0" indent="0">
              <a:buNone/>
              <a:defRPr sz="1625" b="1"/>
            </a:lvl1pPr>
            <a:lvl2pPr marL="309570" indent="0">
              <a:buNone/>
              <a:defRPr sz="1355" b="1"/>
            </a:lvl2pPr>
            <a:lvl3pPr marL="619140" indent="0">
              <a:buNone/>
              <a:defRPr sz="1219" b="1"/>
            </a:lvl3pPr>
            <a:lvl4pPr marL="928710" indent="0">
              <a:buNone/>
              <a:defRPr sz="1083" b="1"/>
            </a:lvl4pPr>
            <a:lvl5pPr marL="1238281" indent="0">
              <a:buNone/>
              <a:defRPr sz="1083" b="1"/>
            </a:lvl5pPr>
            <a:lvl6pPr marL="1547851" indent="0">
              <a:buNone/>
              <a:defRPr sz="1083" b="1"/>
            </a:lvl6pPr>
            <a:lvl7pPr marL="1857421" indent="0">
              <a:buNone/>
              <a:defRPr sz="1083" b="1"/>
            </a:lvl7pPr>
            <a:lvl8pPr marL="2166991" indent="0">
              <a:buNone/>
              <a:defRPr sz="1083" b="1"/>
            </a:lvl8pPr>
            <a:lvl9pPr marL="2476561" indent="0">
              <a:buNone/>
              <a:defRPr sz="1083" b="1"/>
            </a:lvl9pPr>
          </a:lstStyle>
          <a:p>
            <a:pPr lvl="0"/>
            <a:r>
              <a:rPr lang="en-US"/>
              <a:t>Click to edit Master text styles</a:t>
            </a:r>
          </a:p>
        </p:txBody>
      </p:sp>
      <p:sp>
        <p:nvSpPr>
          <p:cNvPr id="6" name="Content Placeholder 5"/>
          <p:cNvSpPr>
            <a:spLocks noGrp="1"/>
          </p:cNvSpPr>
          <p:nvPr>
            <p:ph sz="quarter" idx="4"/>
          </p:nvPr>
        </p:nvSpPr>
        <p:spPr>
          <a:xfrm>
            <a:off x="4645639" y="2174210"/>
            <a:ext cx="4040804" cy="3951411"/>
          </a:xfrm>
        </p:spPr>
        <p:txBody>
          <a:bodyPr/>
          <a:lstStyle>
            <a:lvl1pPr>
              <a:defRPr sz="1625"/>
            </a:lvl1pPr>
            <a:lvl2pPr>
              <a:defRPr sz="1355"/>
            </a:lvl2pPr>
            <a:lvl3pPr>
              <a:defRPr sz="1219"/>
            </a:lvl3pPr>
            <a:lvl4pPr>
              <a:defRPr sz="1083"/>
            </a:lvl4pPr>
            <a:lvl5pPr>
              <a:defRPr sz="1083"/>
            </a:lvl5pPr>
            <a:lvl6pPr>
              <a:defRPr sz="1083"/>
            </a:lvl6pPr>
            <a:lvl7pPr>
              <a:defRPr sz="1083"/>
            </a:lvl7pPr>
            <a:lvl8pPr>
              <a:defRPr sz="1083"/>
            </a:lvl8pPr>
            <a:lvl9pPr>
              <a:defRPr sz="10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Slide Number Placeholder 7"/>
          <p:cNvSpPr>
            <a:spLocks noGrp="1"/>
          </p:cNvSpPr>
          <p:nvPr>
            <p:ph type="sldNum" sz="quarter" idx="11"/>
          </p:nvPr>
        </p:nvSpPr>
        <p:spPr/>
        <p:txBody>
          <a:bodyPr/>
          <a:lstStyle>
            <a:lvl1pPr>
              <a:defRPr/>
            </a:lvl1pPr>
          </a:lstStyle>
          <a:p>
            <a:fld id="{9CEB8533-CE85-4DBF-AEA3-5156B892FCBE}"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372083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Slide Number Placeholder 3"/>
          <p:cNvSpPr>
            <a:spLocks noGrp="1"/>
          </p:cNvSpPr>
          <p:nvPr>
            <p:ph type="sldNum" sz="quarter" idx="11"/>
          </p:nvPr>
        </p:nvSpPr>
        <p:spPr/>
        <p:txBody>
          <a:bodyPr/>
          <a:lstStyle>
            <a:lvl1pPr>
              <a:defRPr/>
            </a:lvl1pPr>
          </a:lstStyle>
          <a:p>
            <a:fld id="{6CA4D5B0-F94C-4A30-AD62-A23380D72EE3}"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426735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Slide Number Placeholder 2"/>
          <p:cNvSpPr>
            <a:spLocks noGrp="1"/>
          </p:cNvSpPr>
          <p:nvPr>
            <p:ph type="sldNum" sz="quarter" idx="11"/>
          </p:nvPr>
        </p:nvSpPr>
        <p:spPr/>
        <p:txBody>
          <a:bodyPr/>
          <a:lstStyle>
            <a:lvl1pPr>
              <a:defRPr/>
            </a:lvl1pPr>
          </a:lstStyle>
          <a:p>
            <a:fld id="{80699C9E-2E8D-4D3C-ABF9-CB5FFE5481EB}"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223678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557" y="273749"/>
            <a:ext cx="3008441" cy="1160915"/>
          </a:xfrm>
        </p:spPr>
        <p:txBody>
          <a:bodyPr anchor="b"/>
          <a:lstStyle>
            <a:lvl1pPr algn="l">
              <a:defRPr sz="1355" b="1"/>
            </a:lvl1pPr>
          </a:lstStyle>
          <a:p>
            <a:r>
              <a:rPr lang="en-US"/>
              <a:t>Click to edit Master title style</a:t>
            </a:r>
            <a:endParaRPr lang="en-SG"/>
          </a:p>
        </p:txBody>
      </p:sp>
      <p:sp>
        <p:nvSpPr>
          <p:cNvPr id="3" name="Content Placeholder 2"/>
          <p:cNvSpPr>
            <a:spLocks noGrp="1"/>
          </p:cNvSpPr>
          <p:nvPr>
            <p:ph idx="1"/>
          </p:nvPr>
        </p:nvSpPr>
        <p:spPr>
          <a:xfrm>
            <a:off x="3574668" y="273748"/>
            <a:ext cx="5111775" cy="5851873"/>
          </a:xfrm>
        </p:spPr>
        <p:txBody>
          <a:bodyPr/>
          <a:lstStyle>
            <a:lvl1pPr>
              <a:defRPr sz="2167"/>
            </a:lvl1pPr>
            <a:lvl2pPr>
              <a:defRPr sz="1896"/>
            </a:lvl2pPr>
            <a:lvl3pPr>
              <a:defRPr sz="1625"/>
            </a:lvl3pPr>
            <a:lvl4pPr>
              <a:defRPr sz="1355"/>
            </a:lvl4pPr>
            <a:lvl5pPr>
              <a:defRPr sz="1355"/>
            </a:lvl5pPr>
            <a:lvl6pPr>
              <a:defRPr sz="1355"/>
            </a:lvl6pPr>
            <a:lvl7pPr>
              <a:defRPr sz="1355"/>
            </a:lvl7pPr>
            <a:lvl8pPr>
              <a:defRPr sz="1355"/>
            </a:lvl8pPr>
            <a:lvl9pPr>
              <a:defRPr sz="13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557" y="1434664"/>
            <a:ext cx="3008441" cy="4690957"/>
          </a:xfrm>
        </p:spPr>
        <p:txBody>
          <a:bodyPr/>
          <a:lstStyle>
            <a:lvl1pPr marL="0" indent="0">
              <a:buNone/>
              <a:defRPr sz="948"/>
            </a:lvl1pPr>
            <a:lvl2pPr marL="309570" indent="0">
              <a:buNone/>
              <a:defRPr sz="812"/>
            </a:lvl2pPr>
            <a:lvl3pPr marL="619140" indent="0">
              <a:buNone/>
              <a:defRPr sz="677"/>
            </a:lvl3pPr>
            <a:lvl4pPr marL="928710" indent="0">
              <a:buNone/>
              <a:defRPr sz="610"/>
            </a:lvl4pPr>
            <a:lvl5pPr marL="1238281" indent="0">
              <a:buNone/>
              <a:defRPr sz="610"/>
            </a:lvl5pPr>
            <a:lvl6pPr marL="1547851" indent="0">
              <a:buNone/>
              <a:defRPr sz="610"/>
            </a:lvl6pPr>
            <a:lvl7pPr marL="1857421" indent="0">
              <a:buNone/>
              <a:defRPr sz="610"/>
            </a:lvl7pPr>
            <a:lvl8pPr marL="2166991" indent="0">
              <a:buNone/>
              <a:defRPr sz="610"/>
            </a:lvl8pPr>
            <a:lvl9pPr marL="2476561" indent="0">
              <a:buNone/>
              <a:defRPr sz="61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CDCB0E37-8CB9-480C-9AFF-44A8B18EB558}"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343497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25" y="4801317"/>
            <a:ext cx="5486399" cy="566126"/>
          </a:xfrm>
        </p:spPr>
        <p:txBody>
          <a:bodyPr anchor="b"/>
          <a:lstStyle>
            <a:lvl1pPr algn="l">
              <a:defRPr sz="1355" b="1"/>
            </a:lvl1pPr>
          </a:lstStyle>
          <a:p>
            <a:r>
              <a:rPr lang="en-US"/>
              <a:t>Click to edit Master title style</a:t>
            </a:r>
            <a:endParaRPr lang="en-SG"/>
          </a:p>
        </p:txBody>
      </p:sp>
      <p:sp>
        <p:nvSpPr>
          <p:cNvPr id="3" name="Picture Placeholder 2"/>
          <p:cNvSpPr>
            <a:spLocks noGrp="1"/>
          </p:cNvSpPr>
          <p:nvPr>
            <p:ph type="pic" idx="1"/>
          </p:nvPr>
        </p:nvSpPr>
        <p:spPr>
          <a:xfrm>
            <a:off x="1791625" y="613422"/>
            <a:ext cx="5486399" cy="4114800"/>
          </a:xfrm>
        </p:spPr>
        <p:txBody>
          <a:bodyPr/>
          <a:lstStyle>
            <a:lvl1pPr marL="0" indent="0">
              <a:buNone/>
              <a:defRPr sz="2167"/>
            </a:lvl1pPr>
            <a:lvl2pPr marL="309570" indent="0">
              <a:buNone/>
              <a:defRPr sz="1896"/>
            </a:lvl2pPr>
            <a:lvl3pPr marL="619140" indent="0">
              <a:buNone/>
              <a:defRPr sz="1625"/>
            </a:lvl3pPr>
            <a:lvl4pPr marL="928710" indent="0">
              <a:buNone/>
              <a:defRPr sz="1355"/>
            </a:lvl4pPr>
            <a:lvl5pPr marL="1238281" indent="0">
              <a:buNone/>
              <a:defRPr sz="1355"/>
            </a:lvl5pPr>
            <a:lvl6pPr marL="1547851" indent="0">
              <a:buNone/>
              <a:defRPr sz="1355"/>
            </a:lvl6pPr>
            <a:lvl7pPr marL="1857421" indent="0">
              <a:buNone/>
              <a:defRPr sz="1355"/>
            </a:lvl7pPr>
            <a:lvl8pPr marL="2166991" indent="0">
              <a:buNone/>
              <a:defRPr sz="1355"/>
            </a:lvl8pPr>
            <a:lvl9pPr marL="2476561" indent="0">
              <a:buNone/>
              <a:defRPr sz="1355"/>
            </a:lvl9pPr>
          </a:lstStyle>
          <a:p>
            <a:pPr lvl="0"/>
            <a:endParaRPr lang="en-SG" noProof="0"/>
          </a:p>
        </p:txBody>
      </p:sp>
      <p:sp>
        <p:nvSpPr>
          <p:cNvPr id="4" name="Text Placeholder 3"/>
          <p:cNvSpPr>
            <a:spLocks noGrp="1"/>
          </p:cNvSpPr>
          <p:nvPr>
            <p:ph type="body" sz="half" idx="2"/>
          </p:nvPr>
        </p:nvSpPr>
        <p:spPr>
          <a:xfrm>
            <a:off x="1791625" y="5367443"/>
            <a:ext cx="5486399" cy="805475"/>
          </a:xfrm>
        </p:spPr>
        <p:txBody>
          <a:bodyPr/>
          <a:lstStyle>
            <a:lvl1pPr marL="0" indent="0">
              <a:buNone/>
              <a:defRPr sz="948"/>
            </a:lvl1pPr>
            <a:lvl2pPr marL="309570" indent="0">
              <a:buNone/>
              <a:defRPr sz="812"/>
            </a:lvl2pPr>
            <a:lvl3pPr marL="619140" indent="0">
              <a:buNone/>
              <a:defRPr sz="677"/>
            </a:lvl3pPr>
            <a:lvl4pPr marL="928710" indent="0">
              <a:buNone/>
              <a:defRPr sz="610"/>
            </a:lvl4pPr>
            <a:lvl5pPr marL="1238281" indent="0">
              <a:buNone/>
              <a:defRPr sz="610"/>
            </a:lvl5pPr>
            <a:lvl6pPr marL="1547851" indent="0">
              <a:buNone/>
              <a:defRPr sz="610"/>
            </a:lvl6pPr>
            <a:lvl7pPr marL="1857421" indent="0">
              <a:buNone/>
              <a:defRPr sz="610"/>
            </a:lvl7pPr>
            <a:lvl8pPr marL="2166991" indent="0">
              <a:buNone/>
              <a:defRPr sz="610"/>
            </a:lvl8pPr>
            <a:lvl9pPr marL="2476561" indent="0">
              <a:buNone/>
              <a:defRPr sz="61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09EA0026-3E0A-467C-A77C-0D95BD348815}" type="slidenum">
              <a:rPr lang="en-GB" altLang="en-US"/>
              <a:pPr/>
              <a:t>‹#›</a:t>
            </a:fld>
            <a:endParaRPr lang="en-GB" altLang="en-US" sz="1083">
              <a:solidFill>
                <a:schemeClr val="tx1"/>
              </a:solidFill>
            </a:endParaRPr>
          </a:p>
        </p:txBody>
      </p:sp>
    </p:spTree>
    <p:extLst>
      <p:ext uri="{BB962C8B-B14F-4D97-AF65-F5344CB8AC3E}">
        <p14:creationId xmlns:p14="http://schemas.microsoft.com/office/powerpoint/2010/main" val="1283552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0499" y="554982"/>
            <a:ext cx="6518763" cy="1143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84" tIns="50691" rIns="101384" bIns="50691" numCol="1" anchor="ctr" anchorCtr="0" compatLnSpc="1">
            <a:prstTxWarp prst="textNoShape">
              <a:avLst/>
            </a:prstTxWarp>
          </a:bodyPr>
          <a:lstStyle/>
          <a:p>
            <a:pPr lvl="0"/>
            <a:r>
              <a:rPr lang="en-GB" altLang="en-US" dirty="0"/>
              <a:t>Click to edit Master title style</a:t>
            </a:r>
          </a:p>
        </p:txBody>
      </p:sp>
      <p:sp>
        <p:nvSpPr>
          <p:cNvPr id="1027" name="Rectangle 3"/>
          <p:cNvSpPr>
            <a:spLocks noGrp="1" noChangeArrowheads="1"/>
          </p:cNvSpPr>
          <p:nvPr>
            <p:ph type="body" idx="1"/>
          </p:nvPr>
        </p:nvSpPr>
        <p:spPr bwMode="auto">
          <a:xfrm>
            <a:off x="550500" y="1818969"/>
            <a:ext cx="7771328" cy="440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84" tIns="50691" rIns="101384" bIns="50691"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8" name="Rectangle 4"/>
          <p:cNvSpPr>
            <a:spLocks noGrp="1" noChangeArrowheads="1"/>
          </p:cNvSpPr>
          <p:nvPr>
            <p:ph type="dt" sz="half" idx="2"/>
          </p:nvPr>
        </p:nvSpPr>
        <p:spPr bwMode="auto">
          <a:xfrm>
            <a:off x="550499" y="6334872"/>
            <a:ext cx="1904583" cy="457200"/>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eaLnBrk="0" hangingPunct="0">
              <a:defRPr sz="677">
                <a:solidFill>
                  <a:srgbClr val="003399"/>
                </a:solidFill>
                <a:cs typeface="+mn-cs"/>
              </a:defRPr>
            </a:lvl1pPr>
          </a:lstStyle>
          <a:p>
            <a:pPr>
              <a:defRPr/>
            </a:pPr>
            <a:endParaRPr lang="en-US"/>
          </a:p>
        </p:txBody>
      </p:sp>
      <p:sp>
        <p:nvSpPr>
          <p:cNvPr id="1030" name="Rectangle 6"/>
          <p:cNvSpPr>
            <a:spLocks noGrp="1" noChangeArrowheads="1"/>
          </p:cNvSpPr>
          <p:nvPr>
            <p:ph type="sldNum" sz="quarter" idx="4"/>
          </p:nvPr>
        </p:nvSpPr>
        <p:spPr bwMode="auto">
          <a:xfrm>
            <a:off x="6931995" y="6334872"/>
            <a:ext cx="1904583" cy="457200"/>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r" eaLnBrk="0" hangingPunct="0">
              <a:defRPr sz="677">
                <a:solidFill>
                  <a:srgbClr val="003399"/>
                </a:solidFill>
              </a:defRPr>
            </a:lvl1pPr>
          </a:lstStyle>
          <a:p>
            <a:fld id="{7DD0F54A-7FC4-4DC8-816F-141A28D7A639}" type="slidenum">
              <a:rPr lang="en-GB" altLang="en-US"/>
              <a:pPr/>
              <a:t>‹#›</a:t>
            </a:fld>
            <a:endParaRPr lang="en-GB" altLang="en-US" sz="1083"/>
          </a:p>
        </p:txBody>
      </p:sp>
      <p:sp>
        <p:nvSpPr>
          <p:cNvPr id="2" name="Rectangle 7"/>
          <p:cNvSpPr>
            <a:spLocks noChangeArrowheads="1"/>
          </p:cNvSpPr>
          <p:nvPr/>
        </p:nvSpPr>
        <p:spPr bwMode="auto">
          <a:xfrm>
            <a:off x="1" y="6601452"/>
            <a:ext cx="9144000" cy="253682"/>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anose="02020603050405020304" pitchFamily="18" charset="0"/>
                <a:cs typeface="Arial" panose="020B0604020202020204" pitchFamily="34" charset="0"/>
              </a:defRPr>
            </a:lvl1pPr>
            <a:lvl2pPr marL="742950" indent="-285750" eaLnBrk="0" hangingPunct="0">
              <a:defRPr sz="2400">
                <a:solidFill>
                  <a:schemeClr val="tx1"/>
                </a:solidFill>
                <a:latin typeface="Times" panose="02020603050405020304" pitchFamily="18" charset="0"/>
                <a:cs typeface="Arial" panose="020B0604020202020204" pitchFamily="34" charset="0"/>
              </a:defRPr>
            </a:lvl2pPr>
            <a:lvl3pPr marL="1143000" indent="-228600" eaLnBrk="0" hangingPunct="0">
              <a:defRPr sz="2400">
                <a:solidFill>
                  <a:schemeClr val="tx1"/>
                </a:solidFill>
                <a:latin typeface="Times" panose="02020603050405020304" pitchFamily="18" charset="0"/>
                <a:cs typeface="Arial" panose="020B0604020202020204" pitchFamily="34" charset="0"/>
              </a:defRPr>
            </a:lvl3pPr>
            <a:lvl4pPr marL="1600200" indent="-228600" eaLnBrk="0" hangingPunct="0">
              <a:defRPr sz="2400">
                <a:solidFill>
                  <a:schemeClr val="tx1"/>
                </a:solidFill>
                <a:latin typeface="Times" panose="02020603050405020304" pitchFamily="18" charset="0"/>
                <a:cs typeface="Arial" panose="020B0604020202020204" pitchFamily="34" charset="0"/>
              </a:defRPr>
            </a:lvl4pPr>
            <a:lvl5pPr marL="2057400" indent="-228600" eaLnBrk="0" hangingPunct="0">
              <a:defRPr sz="24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9pPr>
          </a:lstStyle>
          <a:p>
            <a:endParaRPr lang="en-SG" altLang="en-US" sz="1625"/>
          </a:p>
        </p:txBody>
      </p:sp>
      <p:sp>
        <p:nvSpPr>
          <p:cNvPr id="1031" name="Rectangle 8"/>
          <p:cNvSpPr>
            <a:spLocks noChangeArrowheads="1"/>
          </p:cNvSpPr>
          <p:nvPr/>
        </p:nvSpPr>
        <p:spPr bwMode="auto">
          <a:xfrm>
            <a:off x="1" y="0"/>
            <a:ext cx="9144000" cy="253682"/>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anose="02020603050405020304" pitchFamily="18" charset="0"/>
                <a:cs typeface="Arial" panose="020B0604020202020204" pitchFamily="34" charset="0"/>
              </a:defRPr>
            </a:lvl1pPr>
            <a:lvl2pPr marL="742950" indent="-285750" eaLnBrk="0" hangingPunct="0">
              <a:defRPr sz="2400">
                <a:solidFill>
                  <a:schemeClr val="tx1"/>
                </a:solidFill>
                <a:latin typeface="Times" panose="02020603050405020304" pitchFamily="18" charset="0"/>
                <a:cs typeface="Arial" panose="020B0604020202020204" pitchFamily="34" charset="0"/>
              </a:defRPr>
            </a:lvl2pPr>
            <a:lvl3pPr marL="1143000" indent="-228600" eaLnBrk="0" hangingPunct="0">
              <a:defRPr sz="2400">
                <a:solidFill>
                  <a:schemeClr val="tx1"/>
                </a:solidFill>
                <a:latin typeface="Times" panose="02020603050405020304" pitchFamily="18" charset="0"/>
                <a:cs typeface="Arial" panose="020B0604020202020204" pitchFamily="34" charset="0"/>
              </a:defRPr>
            </a:lvl3pPr>
            <a:lvl4pPr marL="1600200" indent="-228600" eaLnBrk="0" hangingPunct="0">
              <a:defRPr sz="2400">
                <a:solidFill>
                  <a:schemeClr val="tx1"/>
                </a:solidFill>
                <a:latin typeface="Times" panose="02020603050405020304" pitchFamily="18" charset="0"/>
                <a:cs typeface="Arial" panose="020B0604020202020204" pitchFamily="34" charset="0"/>
              </a:defRPr>
            </a:lvl4pPr>
            <a:lvl5pPr marL="2057400" indent="-228600" eaLnBrk="0" hangingPunct="0">
              <a:defRPr sz="24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9pPr>
          </a:lstStyle>
          <a:p>
            <a:endParaRPr lang="en-SG" altLang="en-US" sz="1625"/>
          </a:p>
        </p:txBody>
      </p:sp>
      <p:sp>
        <p:nvSpPr>
          <p:cNvPr id="1032" name="Text Box 11"/>
          <p:cNvSpPr txBox="1">
            <a:spLocks noChangeArrowheads="1"/>
          </p:cNvSpPr>
          <p:nvPr/>
        </p:nvSpPr>
        <p:spPr bwMode="auto">
          <a:xfrm>
            <a:off x="550500" y="323910"/>
            <a:ext cx="6520193" cy="248530"/>
          </a:xfrm>
          <a:prstGeom prst="rect">
            <a:avLst/>
          </a:prstGeom>
          <a:noFill/>
          <a:ln>
            <a:noFill/>
          </a:ln>
        </p:spPr>
        <p:txBody>
          <a:bodyPr>
            <a:spAutoFit/>
          </a:bodyPr>
          <a:lstStyle>
            <a:lvl1pPr eaLnBrk="0" hangingPunct="0">
              <a:defRPr sz="2400">
                <a:solidFill>
                  <a:schemeClr val="tx1"/>
                </a:solidFill>
                <a:latin typeface="Times" panose="02020603050405020304" pitchFamily="18" charset="0"/>
                <a:cs typeface="Arial" panose="020B0604020202020204" pitchFamily="34" charset="0"/>
              </a:defRPr>
            </a:lvl1pPr>
            <a:lvl2pPr marL="742950" indent="-285750" eaLnBrk="0" hangingPunct="0">
              <a:defRPr sz="2400">
                <a:solidFill>
                  <a:schemeClr val="tx1"/>
                </a:solidFill>
                <a:latin typeface="Times" panose="02020603050405020304" pitchFamily="18" charset="0"/>
                <a:cs typeface="Arial" panose="020B0604020202020204" pitchFamily="34" charset="0"/>
              </a:defRPr>
            </a:lvl2pPr>
            <a:lvl3pPr marL="1143000" indent="-228600" eaLnBrk="0" hangingPunct="0">
              <a:defRPr sz="2400">
                <a:solidFill>
                  <a:schemeClr val="tx1"/>
                </a:solidFill>
                <a:latin typeface="Times" panose="02020603050405020304" pitchFamily="18" charset="0"/>
                <a:cs typeface="Arial" panose="020B0604020202020204" pitchFamily="34" charset="0"/>
              </a:defRPr>
            </a:lvl3pPr>
            <a:lvl4pPr marL="1600200" indent="-228600" eaLnBrk="0" hangingPunct="0">
              <a:defRPr sz="2400">
                <a:solidFill>
                  <a:schemeClr val="tx1"/>
                </a:solidFill>
                <a:latin typeface="Times" panose="02020603050405020304" pitchFamily="18" charset="0"/>
                <a:cs typeface="Arial" panose="020B0604020202020204" pitchFamily="34" charset="0"/>
              </a:defRPr>
            </a:lvl4pPr>
            <a:lvl5pPr marL="2057400" indent="-228600" eaLnBrk="0" hangingPunct="0">
              <a:defRPr sz="24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9pPr>
          </a:lstStyle>
          <a:p>
            <a:pPr>
              <a:spcBef>
                <a:spcPct val="50000"/>
              </a:spcBef>
            </a:pPr>
            <a:r>
              <a:rPr lang="en-US" altLang="en-US" sz="1015" dirty="0">
                <a:solidFill>
                  <a:srgbClr val="003399"/>
                </a:solidFill>
                <a:latin typeface="Times New Roman" panose="02020603050405020304" pitchFamily="18" charset="0"/>
              </a:rPr>
              <a:t>SWS3009 Trial Lecture		Page: </a:t>
            </a:r>
            <a:fld id="{49A9A4C6-A24E-4FBB-A733-87BDEC242BCE}" type="slidenum">
              <a:rPr lang="en-US" altLang="en-US" sz="1015">
                <a:solidFill>
                  <a:srgbClr val="003399"/>
                </a:solidFill>
                <a:latin typeface="Times New Roman" panose="02020603050405020304" pitchFamily="18" charset="0"/>
              </a:rPr>
              <a:pPr>
                <a:spcBef>
                  <a:spcPct val="50000"/>
                </a:spcBef>
              </a:pPr>
              <a:t>‹#›</a:t>
            </a:fld>
            <a:endParaRPr lang="en-GB" altLang="en-US" sz="1015" dirty="0">
              <a:solidFill>
                <a:srgbClr val="003399"/>
              </a:solidFill>
              <a:latin typeface="Times New Roman" panose="02020603050405020304" pitchFamily="18" charset="0"/>
            </a:endParaRPr>
          </a:p>
        </p:txBody>
      </p:sp>
      <p:pic>
        <p:nvPicPr>
          <p:cNvPr id="1033" name="Picture 15" descr="full colou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49880" y="374074"/>
            <a:ext cx="1038083" cy="66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2935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6859" rtl="0" eaLnBrk="0" fontAlgn="base" hangingPunct="0">
        <a:spcBef>
          <a:spcPct val="0"/>
        </a:spcBef>
        <a:spcAft>
          <a:spcPct val="0"/>
        </a:spcAft>
        <a:defRPr sz="2370">
          <a:solidFill>
            <a:schemeClr val="tx1"/>
          </a:solidFill>
          <a:latin typeface="+mj-lt"/>
          <a:ea typeface="+mj-ea"/>
          <a:cs typeface="+mj-cs"/>
        </a:defRPr>
      </a:lvl1pPr>
      <a:lvl2pPr algn="l" defTabSz="686859" rtl="0" eaLnBrk="0" fontAlgn="base" hangingPunct="0">
        <a:spcBef>
          <a:spcPct val="0"/>
        </a:spcBef>
        <a:spcAft>
          <a:spcPct val="0"/>
        </a:spcAft>
        <a:defRPr sz="2370">
          <a:solidFill>
            <a:schemeClr val="tx1"/>
          </a:solidFill>
          <a:latin typeface="Times New Roman" pitchFamily="18" charset="0"/>
        </a:defRPr>
      </a:lvl2pPr>
      <a:lvl3pPr algn="l" defTabSz="686859" rtl="0" eaLnBrk="0" fontAlgn="base" hangingPunct="0">
        <a:spcBef>
          <a:spcPct val="0"/>
        </a:spcBef>
        <a:spcAft>
          <a:spcPct val="0"/>
        </a:spcAft>
        <a:defRPr sz="2370">
          <a:solidFill>
            <a:schemeClr val="tx1"/>
          </a:solidFill>
          <a:latin typeface="Times New Roman" pitchFamily="18" charset="0"/>
        </a:defRPr>
      </a:lvl3pPr>
      <a:lvl4pPr algn="l" defTabSz="686859" rtl="0" eaLnBrk="0" fontAlgn="base" hangingPunct="0">
        <a:spcBef>
          <a:spcPct val="0"/>
        </a:spcBef>
        <a:spcAft>
          <a:spcPct val="0"/>
        </a:spcAft>
        <a:defRPr sz="2370">
          <a:solidFill>
            <a:schemeClr val="tx1"/>
          </a:solidFill>
          <a:latin typeface="Times New Roman" pitchFamily="18" charset="0"/>
        </a:defRPr>
      </a:lvl4pPr>
      <a:lvl5pPr algn="l" defTabSz="686859" rtl="0" eaLnBrk="0" fontAlgn="base" hangingPunct="0">
        <a:spcBef>
          <a:spcPct val="0"/>
        </a:spcBef>
        <a:spcAft>
          <a:spcPct val="0"/>
        </a:spcAft>
        <a:defRPr sz="2370">
          <a:solidFill>
            <a:schemeClr val="tx1"/>
          </a:solidFill>
          <a:latin typeface="Times New Roman" pitchFamily="18" charset="0"/>
        </a:defRPr>
      </a:lvl5pPr>
      <a:lvl6pPr marL="309570" algn="l" defTabSz="686859" rtl="0" fontAlgn="base">
        <a:spcBef>
          <a:spcPct val="0"/>
        </a:spcBef>
        <a:spcAft>
          <a:spcPct val="0"/>
        </a:spcAft>
        <a:defRPr sz="2370">
          <a:solidFill>
            <a:schemeClr val="tx1"/>
          </a:solidFill>
          <a:latin typeface="Times New Roman" pitchFamily="18" charset="0"/>
        </a:defRPr>
      </a:lvl6pPr>
      <a:lvl7pPr marL="619140" algn="l" defTabSz="686859" rtl="0" fontAlgn="base">
        <a:spcBef>
          <a:spcPct val="0"/>
        </a:spcBef>
        <a:spcAft>
          <a:spcPct val="0"/>
        </a:spcAft>
        <a:defRPr sz="2370">
          <a:solidFill>
            <a:schemeClr val="tx1"/>
          </a:solidFill>
          <a:latin typeface="Times New Roman" pitchFamily="18" charset="0"/>
        </a:defRPr>
      </a:lvl7pPr>
      <a:lvl8pPr marL="928710" algn="l" defTabSz="686859" rtl="0" fontAlgn="base">
        <a:spcBef>
          <a:spcPct val="0"/>
        </a:spcBef>
        <a:spcAft>
          <a:spcPct val="0"/>
        </a:spcAft>
        <a:defRPr sz="2370">
          <a:solidFill>
            <a:schemeClr val="tx1"/>
          </a:solidFill>
          <a:latin typeface="Times New Roman" pitchFamily="18" charset="0"/>
        </a:defRPr>
      </a:lvl8pPr>
      <a:lvl9pPr marL="1238281" algn="l" defTabSz="686859" rtl="0" fontAlgn="base">
        <a:spcBef>
          <a:spcPct val="0"/>
        </a:spcBef>
        <a:spcAft>
          <a:spcPct val="0"/>
        </a:spcAft>
        <a:defRPr sz="2370">
          <a:solidFill>
            <a:schemeClr val="tx1"/>
          </a:solidFill>
          <a:latin typeface="Times New Roman" pitchFamily="18" charset="0"/>
        </a:defRPr>
      </a:lvl9pPr>
    </p:titleStyle>
    <p:bodyStyle>
      <a:lvl1pPr marL="232178" indent="-232178" algn="l" defTabSz="686859" rtl="0" eaLnBrk="0" fontAlgn="base" hangingPunct="0">
        <a:spcBef>
          <a:spcPct val="20000"/>
        </a:spcBef>
        <a:spcAft>
          <a:spcPct val="0"/>
        </a:spcAft>
        <a:buChar char="•"/>
        <a:defRPr sz="1693" b="1">
          <a:solidFill>
            <a:srgbClr val="003399"/>
          </a:solidFill>
          <a:latin typeface="+mn-lt"/>
          <a:ea typeface="+mn-ea"/>
          <a:cs typeface="+mn-cs"/>
        </a:defRPr>
      </a:lvl1pPr>
      <a:lvl2pPr marL="253676" indent="4300" algn="l" defTabSz="686859" rtl="0" eaLnBrk="0" fontAlgn="base" hangingPunct="0">
        <a:spcBef>
          <a:spcPct val="20000"/>
        </a:spcBef>
        <a:spcAft>
          <a:spcPct val="0"/>
        </a:spcAft>
        <a:buFont typeface="Wingdings" panose="05000000000000000000" pitchFamily="2" charset="2"/>
        <a:buChar char="§"/>
        <a:defRPr sz="1760">
          <a:solidFill>
            <a:srgbClr val="003399"/>
          </a:solidFill>
          <a:latin typeface="+mn-lt"/>
        </a:defRPr>
      </a:lvl2pPr>
      <a:lvl3pPr marL="511651" indent="107490" algn="l" defTabSz="686859" rtl="0" eaLnBrk="0" fontAlgn="base" hangingPunct="0">
        <a:spcBef>
          <a:spcPct val="20000"/>
        </a:spcBef>
        <a:spcAft>
          <a:spcPct val="0"/>
        </a:spcAft>
        <a:buFont typeface="Wingdings" panose="05000000000000000000" pitchFamily="2" charset="2"/>
        <a:buChar char="ü"/>
        <a:defRPr sz="1490" b="1">
          <a:solidFill>
            <a:srgbClr val="FF6600"/>
          </a:solidFill>
          <a:latin typeface="+mn-lt"/>
        </a:defRPr>
      </a:lvl3pPr>
      <a:lvl4pPr marL="773925" indent="4300" algn="l" defTabSz="686859" rtl="0" eaLnBrk="0" fontAlgn="base" hangingPunct="0">
        <a:spcBef>
          <a:spcPct val="20000"/>
        </a:spcBef>
        <a:spcAft>
          <a:spcPct val="0"/>
        </a:spcAft>
        <a:buChar char="–"/>
        <a:defRPr sz="1490" i="1">
          <a:solidFill>
            <a:srgbClr val="003399"/>
          </a:solidFill>
          <a:latin typeface="+mn-lt"/>
        </a:defRPr>
      </a:lvl4pPr>
      <a:lvl5pPr marL="1031900" indent="206380" algn="l" defTabSz="686859" rtl="0" eaLnBrk="0" fontAlgn="base" hangingPunct="0">
        <a:spcBef>
          <a:spcPct val="20000"/>
        </a:spcBef>
        <a:spcAft>
          <a:spcPct val="0"/>
        </a:spcAft>
        <a:buChar char="»"/>
        <a:defRPr sz="1355">
          <a:solidFill>
            <a:srgbClr val="003399"/>
          </a:solidFill>
          <a:latin typeface="+mn-lt"/>
        </a:defRPr>
      </a:lvl5pPr>
      <a:lvl6pPr marL="1341470" algn="l" defTabSz="686859" rtl="0" fontAlgn="base">
        <a:spcBef>
          <a:spcPct val="20000"/>
        </a:spcBef>
        <a:spcAft>
          <a:spcPct val="0"/>
        </a:spcAft>
        <a:defRPr sz="1355">
          <a:solidFill>
            <a:srgbClr val="003399"/>
          </a:solidFill>
          <a:latin typeface="+mn-lt"/>
        </a:defRPr>
      </a:lvl6pPr>
      <a:lvl7pPr marL="1651041" algn="l" defTabSz="686859" rtl="0" fontAlgn="base">
        <a:spcBef>
          <a:spcPct val="20000"/>
        </a:spcBef>
        <a:spcAft>
          <a:spcPct val="0"/>
        </a:spcAft>
        <a:defRPr sz="1355">
          <a:solidFill>
            <a:srgbClr val="003399"/>
          </a:solidFill>
          <a:latin typeface="+mn-lt"/>
        </a:defRPr>
      </a:lvl7pPr>
      <a:lvl8pPr marL="1960611" algn="l" defTabSz="686859" rtl="0" fontAlgn="base">
        <a:spcBef>
          <a:spcPct val="20000"/>
        </a:spcBef>
        <a:spcAft>
          <a:spcPct val="0"/>
        </a:spcAft>
        <a:defRPr sz="1355">
          <a:solidFill>
            <a:srgbClr val="003399"/>
          </a:solidFill>
          <a:latin typeface="+mn-lt"/>
        </a:defRPr>
      </a:lvl8pPr>
      <a:lvl9pPr marL="2270181" algn="l" defTabSz="686859" rtl="0" fontAlgn="base">
        <a:spcBef>
          <a:spcPct val="20000"/>
        </a:spcBef>
        <a:spcAft>
          <a:spcPct val="0"/>
        </a:spcAft>
        <a:defRPr sz="1355">
          <a:solidFill>
            <a:srgbClr val="003399"/>
          </a:solidFill>
          <a:latin typeface="+mn-lt"/>
        </a:defRPr>
      </a:lvl9pPr>
    </p:bodyStyle>
    <p:otherStyle>
      <a:defPPr>
        <a:defRPr lang="en-US"/>
      </a:defPPr>
      <a:lvl1pPr marL="0" algn="l" defTabSz="619140" rtl="0" eaLnBrk="1" latinLnBrk="0" hangingPunct="1">
        <a:defRPr sz="1219" kern="1200">
          <a:solidFill>
            <a:schemeClr val="tx1"/>
          </a:solidFill>
          <a:latin typeface="+mn-lt"/>
          <a:ea typeface="+mn-ea"/>
          <a:cs typeface="+mn-cs"/>
        </a:defRPr>
      </a:lvl1pPr>
      <a:lvl2pPr marL="309570" algn="l" defTabSz="619140" rtl="0" eaLnBrk="1" latinLnBrk="0" hangingPunct="1">
        <a:defRPr sz="1219" kern="1200">
          <a:solidFill>
            <a:schemeClr val="tx1"/>
          </a:solidFill>
          <a:latin typeface="+mn-lt"/>
          <a:ea typeface="+mn-ea"/>
          <a:cs typeface="+mn-cs"/>
        </a:defRPr>
      </a:lvl2pPr>
      <a:lvl3pPr marL="619140" algn="l" defTabSz="619140" rtl="0" eaLnBrk="1" latinLnBrk="0" hangingPunct="1">
        <a:defRPr sz="1219" kern="1200">
          <a:solidFill>
            <a:schemeClr val="tx1"/>
          </a:solidFill>
          <a:latin typeface="+mn-lt"/>
          <a:ea typeface="+mn-ea"/>
          <a:cs typeface="+mn-cs"/>
        </a:defRPr>
      </a:lvl3pPr>
      <a:lvl4pPr marL="928710" algn="l" defTabSz="619140" rtl="0" eaLnBrk="1" latinLnBrk="0" hangingPunct="1">
        <a:defRPr sz="1219" kern="1200">
          <a:solidFill>
            <a:schemeClr val="tx1"/>
          </a:solidFill>
          <a:latin typeface="+mn-lt"/>
          <a:ea typeface="+mn-ea"/>
          <a:cs typeface="+mn-cs"/>
        </a:defRPr>
      </a:lvl4pPr>
      <a:lvl5pPr marL="1238281" algn="l" defTabSz="619140" rtl="0" eaLnBrk="1" latinLnBrk="0" hangingPunct="1">
        <a:defRPr sz="1219" kern="1200">
          <a:solidFill>
            <a:schemeClr val="tx1"/>
          </a:solidFill>
          <a:latin typeface="+mn-lt"/>
          <a:ea typeface="+mn-ea"/>
          <a:cs typeface="+mn-cs"/>
        </a:defRPr>
      </a:lvl5pPr>
      <a:lvl6pPr marL="1547851" algn="l" defTabSz="619140" rtl="0" eaLnBrk="1" latinLnBrk="0" hangingPunct="1">
        <a:defRPr sz="1219" kern="1200">
          <a:solidFill>
            <a:schemeClr val="tx1"/>
          </a:solidFill>
          <a:latin typeface="+mn-lt"/>
          <a:ea typeface="+mn-ea"/>
          <a:cs typeface="+mn-cs"/>
        </a:defRPr>
      </a:lvl6pPr>
      <a:lvl7pPr marL="1857421" algn="l" defTabSz="619140" rtl="0" eaLnBrk="1" latinLnBrk="0" hangingPunct="1">
        <a:defRPr sz="1219" kern="1200">
          <a:solidFill>
            <a:schemeClr val="tx1"/>
          </a:solidFill>
          <a:latin typeface="+mn-lt"/>
          <a:ea typeface="+mn-ea"/>
          <a:cs typeface="+mn-cs"/>
        </a:defRPr>
      </a:lvl7pPr>
      <a:lvl8pPr marL="2166991" algn="l" defTabSz="619140" rtl="0" eaLnBrk="1" latinLnBrk="0" hangingPunct="1">
        <a:defRPr sz="1219" kern="1200">
          <a:solidFill>
            <a:schemeClr val="tx1"/>
          </a:solidFill>
          <a:latin typeface="+mn-lt"/>
          <a:ea typeface="+mn-ea"/>
          <a:cs typeface="+mn-cs"/>
        </a:defRPr>
      </a:lvl8pPr>
      <a:lvl9pPr marL="2476561" algn="l" defTabSz="619140" rtl="0" eaLnBrk="1" latinLnBrk="0" hangingPunct="1">
        <a:defRPr sz="12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lintan@nus.edu.sg"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tiff"/></Relationships>
</file>

<file path=ppt/slides/_rels/slide1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eveloper.apple.com/metal/tensorflow-plugi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71wmOT4lHWc"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keras.io/layers/noise/" TargetMode="External"/><Relationship Id="rId1" Type="http://schemas.openxmlformats.org/officeDocument/2006/relationships/slideLayout" Target="../slideLayouts/slideLayout2.xml"/><Relationship Id="rId4" Type="http://schemas.openxmlformats.org/officeDocument/2006/relationships/image" Target="../media/image59.tiff"/></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70.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s://keras.io/layers/recurrent/" TargetMode="External"/><Relationship Id="rId3" Type="http://schemas.openxmlformats.org/officeDocument/2006/relationships/hyperlink" Target="https://keras.io/models/model/" TargetMode="External"/><Relationship Id="rId7" Type="http://schemas.openxmlformats.org/officeDocument/2006/relationships/hyperlink" Target="https://keras.io/layers/pooling/" TargetMode="External"/><Relationship Id="rId12" Type="http://schemas.openxmlformats.org/officeDocument/2006/relationships/hyperlink" Target="https://keras.io/optimizers/" TargetMode="External"/><Relationship Id="rId2" Type="http://schemas.openxmlformats.org/officeDocument/2006/relationships/hyperlink" Target="https://keras.io/models/sequential/" TargetMode="External"/><Relationship Id="rId1" Type="http://schemas.openxmlformats.org/officeDocument/2006/relationships/slideLayout" Target="../slideLayouts/slideLayout2.xml"/><Relationship Id="rId6" Type="http://schemas.openxmlformats.org/officeDocument/2006/relationships/hyperlink" Target="https://keras.io/layers/convolutional/" TargetMode="External"/><Relationship Id="rId11" Type="http://schemas.openxmlformats.org/officeDocument/2006/relationships/hyperlink" Target="https://keras.io/losses/" TargetMode="External"/><Relationship Id="rId5" Type="http://schemas.openxmlformats.org/officeDocument/2006/relationships/hyperlink" Target="https://keras.io/api/layers/regularization_layers/" TargetMode="External"/><Relationship Id="rId10" Type="http://schemas.openxmlformats.org/officeDocument/2006/relationships/hyperlink" Target="https://keras.io/activations/" TargetMode="External"/><Relationship Id="rId4" Type="http://schemas.openxmlformats.org/officeDocument/2006/relationships/hyperlink" Target="https://keras.io/layers/core/" TargetMode="External"/><Relationship Id="rId9" Type="http://schemas.openxmlformats.org/officeDocument/2006/relationships/hyperlink" Target="https://keras.io/regularizer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7"/>
          <p:cNvSpPr>
            <a:spLocks noChangeArrowheads="1"/>
          </p:cNvSpPr>
          <p:nvPr/>
        </p:nvSpPr>
        <p:spPr bwMode="auto">
          <a:xfrm>
            <a:off x="1" y="8043"/>
            <a:ext cx="9144000" cy="494162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anose="02020603050405020304" pitchFamily="18" charset="0"/>
                <a:cs typeface="Arial" panose="020B0604020202020204" pitchFamily="34" charset="0"/>
              </a:defRPr>
            </a:lvl1pPr>
            <a:lvl2pPr marL="742950" indent="-285750" eaLnBrk="0" hangingPunct="0">
              <a:defRPr sz="2400">
                <a:solidFill>
                  <a:schemeClr val="tx1"/>
                </a:solidFill>
                <a:latin typeface="Times" panose="02020603050405020304" pitchFamily="18" charset="0"/>
                <a:cs typeface="Arial" panose="020B0604020202020204" pitchFamily="34" charset="0"/>
              </a:defRPr>
            </a:lvl2pPr>
            <a:lvl3pPr marL="1143000" indent="-228600" eaLnBrk="0" hangingPunct="0">
              <a:defRPr sz="2400">
                <a:solidFill>
                  <a:schemeClr val="tx1"/>
                </a:solidFill>
                <a:latin typeface="Times" panose="02020603050405020304" pitchFamily="18" charset="0"/>
                <a:cs typeface="Arial" panose="020B0604020202020204" pitchFamily="34" charset="0"/>
              </a:defRPr>
            </a:lvl3pPr>
            <a:lvl4pPr marL="1600200" indent="-228600" eaLnBrk="0" hangingPunct="0">
              <a:defRPr sz="2400">
                <a:solidFill>
                  <a:schemeClr val="tx1"/>
                </a:solidFill>
                <a:latin typeface="Times" panose="02020603050405020304" pitchFamily="18" charset="0"/>
                <a:cs typeface="Arial" panose="020B0604020202020204" pitchFamily="34" charset="0"/>
              </a:defRPr>
            </a:lvl4pPr>
            <a:lvl5pPr marL="2057400" indent="-228600" eaLnBrk="0" hangingPunct="0">
              <a:defRPr sz="24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9pPr>
          </a:lstStyle>
          <a:p>
            <a:endParaRPr lang="en-SG" altLang="en-US" sz="2162"/>
          </a:p>
        </p:txBody>
      </p:sp>
      <p:sp>
        <p:nvSpPr>
          <p:cNvPr id="13315" name="Text Box 18"/>
          <p:cNvSpPr txBox="1">
            <a:spLocks noChangeArrowheads="1"/>
          </p:cNvSpPr>
          <p:nvPr/>
        </p:nvSpPr>
        <p:spPr bwMode="auto">
          <a:xfrm>
            <a:off x="713505" y="251120"/>
            <a:ext cx="7728431" cy="487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cs typeface="Arial" panose="020B0604020202020204" pitchFamily="34" charset="0"/>
              </a:defRPr>
            </a:lvl1pPr>
            <a:lvl2pPr marL="742950" indent="-285750" eaLnBrk="0" hangingPunct="0">
              <a:defRPr sz="2400">
                <a:solidFill>
                  <a:schemeClr val="tx1"/>
                </a:solidFill>
                <a:latin typeface="Times" panose="02020603050405020304" pitchFamily="18" charset="0"/>
                <a:cs typeface="Arial" panose="020B0604020202020204" pitchFamily="34" charset="0"/>
              </a:defRPr>
            </a:lvl2pPr>
            <a:lvl3pPr marL="1143000" indent="-228600" eaLnBrk="0" hangingPunct="0">
              <a:defRPr sz="2400">
                <a:solidFill>
                  <a:schemeClr val="tx1"/>
                </a:solidFill>
                <a:latin typeface="Times" panose="02020603050405020304" pitchFamily="18" charset="0"/>
                <a:cs typeface="Arial" panose="020B0604020202020204" pitchFamily="34" charset="0"/>
              </a:defRPr>
            </a:lvl3pPr>
            <a:lvl4pPr marL="1600200" indent="-228600" eaLnBrk="0" hangingPunct="0">
              <a:defRPr sz="2400">
                <a:solidFill>
                  <a:schemeClr val="tx1"/>
                </a:solidFill>
                <a:latin typeface="Times" panose="02020603050405020304" pitchFamily="18" charset="0"/>
                <a:cs typeface="Arial" panose="020B0604020202020204" pitchFamily="34" charset="0"/>
              </a:defRPr>
            </a:lvl4pPr>
            <a:lvl5pPr marL="2057400" indent="-228600" eaLnBrk="0" hangingPunct="0">
              <a:defRPr sz="24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9pPr>
          </a:lstStyle>
          <a:p>
            <a:pPr algn="ctr" eaLnBrk="1" hangingPunct="1">
              <a:spcBef>
                <a:spcPct val="50000"/>
              </a:spcBef>
            </a:pPr>
            <a:r>
              <a:rPr lang="en-US" altLang="en-US" sz="4323" dirty="0">
                <a:solidFill>
                  <a:schemeClr val="bg1"/>
                </a:solidFill>
                <a:latin typeface="Times New Roman" panose="02020603050405020304" pitchFamily="18" charset="0"/>
              </a:rPr>
              <a:t>SWS3009A</a:t>
            </a:r>
          </a:p>
          <a:p>
            <a:pPr algn="ctr" eaLnBrk="1" hangingPunct="1">
              <a:spcBef>
                <a:spcPct val="50000"/>
              </a:spcBef>
            </a:pPr>
            <a:r>
              <a:rPr lang="en-US" altLang="en-US" sz="4323" dirty="0">
                <a:solidFill>
                  <a:schemeClr val="bg1"/>
                </a:solidFill>
                <a:latin typeface="Times New Roman" panose="02020603050405020304" pitchFamily="18" charset="0"/>
              </a:rPr>
              <a:t>Robotics and Deep Learning</a:t>
            </a:r>
          </a:p>
          <a:p>
            <a:pPr algn="ctr" eaLnBrk="1" hangingPunct="1">
              <a:spcBef>
                <a:spcPct val="50000"/>
              </a:spcBef>
            </a:pPr>
            <a:r>
              <a:rPr lang="en-US" altLang="en-US" sz="4323" dirty="0">
                <a:solidFill>
                  <a:schemeClr val="bg1"/>
                </a:solidFill>
                <a:latin typeface="Times New Roman" panose="02020603050405020304" pitchFamily="18" charset="0"/>
              </a:rPr>
              <a:t>Deep Learning Trial Lecture</a:t>
            </a:r>
          </a:p>
          <a:p>
            <a:pPr algn="ctr" eaLnBrk="1" hangingPunct="1">
              <a:spcBef>
                <a:spcPct val="50000"/>
              </a:spcBef>
            </a:pPr>
            <a:r>
              <a:rPr lang="en-US" altLang="en-US" sz="4323" dirty="0">
                <a:solidFill>
                  <a:schemeClr val="bg1"/>
                </a:solidFill>
                <a:latin typeface="Times New Roman" panose="02020603050405020304" pitchFamily="18" charset="0"/>
                <a:hlinkClick r:id="rId3"/>
              </a:rPr>
              <a:t>colintan@nus.edu.sg</a:t>
            </a:r>
            <a:endParaRPr lang="en-US" altLang="en-US" sz="4323" dirty="0">
              <a:solidFill>
                <a:schemeClr val="bg1"/>
              </a:solidFill>
              <a:latin typeface="Times New Roman" panose="02020603050405020304" pitchFamily="18" charset="0"/>
            </a:endParaRPr>
          </a:p>
          <a:p>
            <a:pPr algn="ctr" eaLnBrk="1" hangingPunct="1">
              <a:spcBef>
                <a:spcPct val="50000"/>
              </a:spcBef>
            </a:pPr>
            <a:endParaRPr lang="en-GB" altLang="en-US" sz="4864" dirty="0">
              <a:solidFill>
                <a:schemeClr val="bg1"/>
              </a:solidFill>
              <a:latin typeface="Times New Roman" panose="02020603050405020304" pitchFamily="18" charset="0"/>
            </a:endParaRPr>
          </a:p>
        </p:txBody>
      </p:sp>
      <p:sp>
        <p:nvSpPr>
          <p:cNvPr id="13316" name="Rectangle 19"/>
          <p:cNvSpPr>
            <a:spLocks noChangeArrowheads="1"/>
          </p:cNvSpPr>
          <p:nvPr/>
        </p:nvSpPr>
        <p:spPr bwMode="auto">
          <a:xfrm>
            <a:off x="1" y="6596870"/>
            <a:ext cx="9144000" cy="25308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anose="02020603050405020304" pitchFamily="18" charset="0"/>
                <a:cs typeface="Arial" panose="020B0604020202020204" pitchFamily="34" charset="0"/>
              </a:defRPr>
            </a:lvl1pPr>
            <a:lvl2pPr marL="742950" indent="-285750" eaLnBrk="0" hangingPunct="0">
              <a:defRPr sz="2400">
                <a:solidFill>
                  <a:schemeClr val="tx1"/>
                </a:solidFill>
                <a:latin typeface="Times" panose="02020603050405020304" pitchFamily="18" charset="0"/>
                <a:cs typeface="Arial" panose="020B0604020202020204" pitchFamily="34" charset="0"/>
              </a:defRPr>
            </a:lvl2pPr>
            <a:lvl3pPr marL="1143000" indent="-228600" eaLnBrk="0" hangingPunct="0">
              <a:defRPr sz="2400">
                <a:solidFill>
                  <a:schemeClr val="tx1"/>
                </a:solidFill>
                <a:latin typeface="Times" panose="02020603050405020304" pitchFamily="18" charset="0"/>
                <a:cs typeface="Arial" panose="020B0604020202020204" pitchFamily="34" charset="0"/>
              </a:defRPr>
            </a:lvl3pPr>
            <a:lvl4pPr marL="1600200" indent="-228600" eaLnBrk="0" hangingPunct="0">
              <a:defRPr sz="2400">
                <a:solidFill>
                  <a:schemeClr val="tx1"/>
                </a:solidFill>
                <a:latin typeface="Times" panose="02020603050405020304" pitchFamily="18" charset="0"/>
                <a:cs typeface="Arial" panose="020B0604020202020204" pitchFamily="34" charset="0"/>
              </a:defRPr>
            </a:lvl4pPr>
            <a:lvl5pPr marL="2057400" indent="-228600" eaLnBrk="0" hangingPunct="0">
              <a:defRPr sz="24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cs typeface="Arial" panose="020B0604020202020204" pitchFamily="34" charset="0"/>
              </a:defRPr>
            </a:lvl9pPr>
          </a:lstStyle>
          <a:p>
            <a:endParaRPr lang="en-SG" altLang="en-US" sz="2162"/>
          </a:p>
        </p:txBody>
      </p:sp>
      <p:pic>
        <p:nvPicPr>
          <p:cNvPr id="13317" name="Picture 22" descr="full colou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8976" y="5115528"/>
            <a:ext cx="2140511" cy="137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04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554C8-0522-2243-AFE6-916725DE796A}"/>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5075C15B-5A68-D543-B7EB-1B30901C4D93}"/>
              </a:ext>
            </a:extLst>
          </p:cNvPr>
          <p:cNvSpPr>
            <a:spLocks noGrp="1"/>
          </p:cNvSpPr>
          <p:nvPr>
            <p:ph idx="1"/>
          </p:nvPr>
        </p:nvSpPr>
        <p:spPr>
          <a:xfrm>
            <a:off x="550500" y="1818969"/>
            <a:ext cx="7291474" cy="1878388"/>
          </a:xfrm>
        </p:spPr>
        <p:txBody>
          <a:bodyPr/>
          <a:lstStyle/>
          <a:p>
            <a:r>
              <a:rPr lang="en-US" b="0" dirty="0"/>
              <a:t>In Deep Learning we apply various techniques to “simplify” the data:</a:t>
            </a:r>
          </a:p>
          <a:p>
            <a:pPr lvl="1"/>
            <a:r>
              <a:rPr lang="en-US" dirty="0"/>
              <a:t>Extract features.</a:t>
            </a:r>
          </a:p>
          <a:p>
            <a:pPr lvl="1"/>
            <a:r>
              <a:rPr lang="en-US" dirty="0"/>
              <a:t>Make the data invariant:</a:t>
            </a:r>
          </a:p>
          <a:p>
            <a:pPr lvl="2"/>
            <a:r>
              <a:rPr lang="en-US" b="0" dirty="0"/>
              <a:t>Shift invariance.</a:t>
            </a:r>
          </a:p>
          <a:p>
            <a:pPr lvl="2"/>
            <a:r>
              <a:rPr lang="en-US" b="0" dirty="0"/>
              <a:t>Scale invariance.</a:t>
            </a:r>
          </a:p>
          <a:p>
            <a:pPr lvl="2"/>
            <a:endParaRPr lang="en-US" b="0" dirty="0"/>
          </a:p>
        </p:txBody>
      </p:sp>
      <p:pic>
        <p:nvPicPr>
          <p:cNvPr id="7" name="Picture 6">
            <a:extLst>
              <a:ext uri="{FF2B5EF4-FFF2-40B4-BE49-F238E27FC236}">
                <a16:creationId xmlns:a16="http://schemas.microsoft.com/office/drawing/2014/main" id="{62A3582D-5E93-EA47-92AB-5C63BCCC6399}"/>
              </a:ext>
            </a:extLst>
          </p:cNvPr>
          <p:cNvPicPr>
            <a:picLocks noChangeAspect="1"/>
          </p:cNvPicPr>
          <p:nvPr/>
        </p:nvPicPr>
        <p:blipFill>
          <a:blip r:embed="rId2"/>
          <a:stretch>
            <a:fillRect/>
          </a:stretch>
        </p:blipFill>
        <p:spPr>
          <a:xfrm>
            <a:off x="938971" y="4021741"/>
            <a:ext cx="6316593" cy="2065897"/>
          </a:xfrm>
          <a:prstGeom prst="rect">
            <a:avLst/>
          </a:prstGeom>
        </p:spPr>
      </p:pic>
    </p:spTree>
    <p:extLst>
      <p:ext uri="{BB962C8B-B14F-4D97-AF65-F5344CB8AC3E}">
        <p14:creationId xmlns:p14="http://schemas.microsoft.com/office/powerpoint/2010/main" val="3249269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DD9A-E653-DD4F-AEA9-9C919F2DD6A8}"/>
              </a:ext>
            </a:extLst>
          </p:cNvPr>
          <p:cNvSpPr>
            <a:spLocks noGrp="1"/>
          </p:cNvSpPr>
          <p:nvPr>
            <p:ph type="title"/>
          </p:nvPr>
        </p:nvSpPr>
        <p:spPr/>
        <p:txBody>
          <a:bodyPr/>
          <a:lstStyle/>
          <a:p>
            <a:r>
              <a:rPr lang="en-US" dirty="0"/>
              <a:t>What We Will Be Doing</a:t>
            </a:r>
          </a:p>
        </p:txBody>
      </p:sp>
      <p:sp>
        <p:nvSpPr>
          <p:cNvPr id="3" name="Content Placeholder 2">
            <a:extLst>
              <a:ext uri="{FF2B5EF4-FFF2-40B4-BE49-F238E27FC236}">
                <a16:creationId xmlns:a16="http://schemas.microsoft.com/office/drawing/2014/main" id="{E5C87B3A-DCA1-C342-A0FB-3E5F5321C9D1}"/>
              </a:ext>
            </a:extLst>
          </p:cNvPr>
          <p:cNvSpPr>
            <a:spLocks noGrp="1"/>
          </p:cNvSpPr>
          <p:nvPr>
            <p:ph idx="1"/>
          </p:nvPr>
        </p:nvSpPr>
        <p:spPr/>
        <p:txBody>
          <a:bodyPr/>
          <a:lstStyle/>
          <a:p>
            <a:r>
              <a:rPr lang="en-US" dirty="0"/>
              <a:t>We will now go through all the different algorithms we will be looking at.</a:t>
            </a:r>
          </a:p>
          <a:p>
            <a:pPr lvl="1"/>
            <a:r>
              <a:rPr lang="en-US" dirty="0"/>
              <a:t>I will only give a quick summary. Read through the list of topics yourself.</a:t>
            </a:r>
          </a:p>
          <a:p>
            <a:pPr lvl="1"/>
            <a:r>
              <a:rPr lang="en-US" dirty="0"/>
              <a:t>Think about what you want to do for your project.</a:t>
            </a:r>
          </a:p>
        </p:txBody>
      </p:sp>
      <p:pic>
        <p:nvPicPr>
          <p:cNvPr id="4" name="Picture 3">
            <a:extLst>
              <a:ext uri="{FF2B5EF4-FFF2-40B4-BE49-F238E27FC236}">
                <a16:creationId xmlns:a16="http://schemas.microsoft.com/office/drawing/2014/main" id="{E46E8441-A44F-2F44-AE5C-202623E6DDA9}"/>
              </a:ext>
            </a:extLst>
          </p:cNvPr>
          <p:cNvPicPr>
            <a:picLocks noChangeAspect="1"/>
          </p:cNvPicPr>
          <p:nvPr/>
        </p:nvPicPr>
        <p:blipFill>
          <a:blip r:embed="rId2"/>
          <a:stretch>
            <a:fillRect/>
          </a:stretch>
        </p:blipFill>
        <p:spPr>
          <a:xfrm>
            <a:off x="550499" y="3882335"/>
            <a:ext cx="2959100" cy="1955800"/>
          </a:xfrm>
          <a:prstGeom prst="rect">
            <a:avLst/>
          </a:prstGeom>
        </p:spPr>
      </p:pic>
      <p:pic>
        <p:nvPicPr>
          <p:cNvPr id="5" name="Picture 4">
            <a:extLst>
              <a:ext uri="{FF2B5EF4-FFF2-40B4-BE49-F238E27FC236}">
                <a16:creationId xmlns:a16="http://schemas.microsoft.com/office/drawing/2014/main" id="{83A1A9DD-6996-6E44-BE6D-8841FDDE9DB0}"/>
              </a:ext>
            </a:extLst>
          </p:cNvPr>
          <p:cNvPicPr>
            <a:picLocks noChangeAspect="1"/>
          </p:cNvPicPr>
          <p:nvPr/>
        </p:nvPicPr>
        <p:blipFill>
          <a:blip r:embed="rId3"/>
          <a:stretch>
            <a:fillRect/>
          </a:stretch>
        </p:blipFill>
        <p:spPr>
          <a:xfrm>
            <a:off x="3809880" y="4098235"/>
            <a:ext cx="2781300" cy="1524000"/>
          </a:xfrm>
          <a:prstGeom prst="rect">
            <a:avLst/>
          </a:prstGeom>
        </p:spPr>
      </p:pic>
      <p:pic>
        <p:nvPicPr>
          <p:cNvPr id="6" name="Picture 5">
            <a:extLst>
              <a:ext uri="{FF2B5EF4-FFF2-40B4-BE49-F238E27FC236}">
                <a16:creationId xmlns:a16="http://schemas.microsoft.com/office/drawing/2014/main" id="{2383F483-71AF-734B-A5A6-3712150A0DF4}"/>
              </a:ext>
            </a:extLst>
          </p:cNvPr>
          <p:cNvPicPr>
            <a:picLocks noChangeAspect="1"/>
          </p:cNvPicPr>
          <p:nvPr/>
        </p:nvPicPr>
        <p:blipFill>
          <a:blip r:embed="rId4"/>
          <a:stretch>
            <a:fillRect/>
          </a:stretch>
        </p:blipFill>
        <p:spPr>
          <a:xfrm>
            <a:off x="6591180" y="4471147"/>
            <a:ext cx="2413672" cy="1876056"/>
          </a:xfrm>
          <a:prstGeom prst="rect">
            <a:avLst/>
          </a:prstGeom>
        </p:spPr>
      </p:pic>
      <p:pic>
        <p:nvPicPr>
          <p:cNvPr id="2050" name="Picture 2" descr="Transformer (machine learning model) - Wikipedia">
            <a:extLst>
              <a:ext uri="{FF2B5EF4-FFF2-40B4-BE49-F238E27FC236}">
                <a16:creationId xmlns:a16="http://schemas.microsoft.com/office/drawing/2014/main" id="{ED443465-ED45-7122-EAC3-BCC14474FA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901" y="2733123"/>
            <a:ext cx="2300229" cy="207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4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662D-4B5B-C34E-9CB2-621E308B2FA4}"/>
              </a:ext>
            </a:extLst>
          </p:cNvPr>
          <p:cNvSpPr>
            <a:spLocks noGrp="1"/>
          </p:cNvSpPr>
          <p:nvPr>
            <p:ph type="title"/>
          </p:nvPr>
        </p:nvSpPr>
        <p:spPr/>
        <p:txBody>
          <a:bodyPr/>
          <a:lstStyle/>
          <a:p>
            <a:r>
              <a:rPr lang="en-US" dirty="0"/>
              <a:t>What We Will Be Doing</a:t>
            </a:r>
            <a:br>
              <a:rPr lang="en-US" dirty="0"/>
            </a:br>
            <a:r>
              <a:rPr lang="en-US" dirty="0"/>
              <a:t>(Read this list yourself)</a:t>
            </a:r>
          </a:p>
        </p:txBody>
      </p:sp>
      <p:sp>
        <p:nvSpPr>
          <p:cNvPr id="3" name="Content Placeholder 2">
            <a:extLst>
              <a:ext uri="{FF2B5EF4-FFF2-40B4-BE49-F238E27FC236}">
                <a16:creationId xmlns:a16="http://schemas.microsoft.com/office/drawing/2014/main" id="{0EF28154-FEC1-AC49-A984-D40756A2236F}"/>
              </a:ext>
            </a:extLst>
          </p:cNvPr>
          <p:cNvSpPr>
            <a:spLocks noGrp="1"/>
          </p:cNvSpPr>
          <p:nvPr>
            <p:ph idx="1"/>
          </p:nvPr>
        </p:nvSpPr>
        <p:spPr>
          <a:xfrm>
            <a:off x="550499" y="1818969"/>
            <a:ext cx="5542187" cy="4405546"/>
          </a:xfrm>
        </p:spPr>
        <p:txBody>
          <a:bodyPr/>
          <a:lstStyle/>
          <a:p>
            <a:r>
              <a:rPr lang="en-US" dirty="0"/>
              <a:t>Connectionist Models:</a:t>
            </a:r>
          </a:p>
          <a:p>
            <a:pPr lvl="1"/>
            <a:r>
              <a:rPr lang="en-US" dirty="0"/>
              <a:t>Unsupervised Learning:</a:t>
            </a:r>
          </a:p>
          <a:p>
            <a:pPr lvl="2"/>
            <a:r>
              <a:rPr lang="en-US" dirty="0"/>
              <a:t>Machine looks at data, and figures how on its own how to sort out the data into classes.</a:t>
            </a:r>
          </a:p>
          <a:p>
            <a:pPr lvl="2"/>
            <a:r>
              <a:rPr lang="en-US" dirty="0"/>
              <a:t>Good for “clustering” – Is this </a:t>
            </a:r>
            <a:r>
              <a:rPr lang="en-US" dirty="0" err="1"/>
              <a:t>colour</a:t>
            </a:r>
            <a:r>
              <a:rPr lang="en-US" dirty="0"/>
              <a:t> green, yellow, or greenish-yellow?</a:t>
            </a:r>
          </a:p>
          <a:p>
            <a:pPr lvl="2"/>
            <a:r>
              <a:rPr lang="en-US" dirty="0"/>
              <a:t>Algorithms:</a:t>
            </a:r>
          </a:p>
          <a:p>
            <a:pPr lvl="3"/>
            <a:r>
              <a:rPr lang="en-US" dirty="0"/>
              <a:t>k-Means Clustering</a:t>
            </a:r>
          </a:p>
          <a:p>
            <a:pPr lvl="3"/>
            <a:r>
              <a:rPr lang="en-US" dirty="0" err="1"/>
              <a:t>Kohonen</a:t>
            </a:r>
            <a:r>
              <a:rPr lang="en-US" dirty="0"/>
              <a:t> Self Organizing Maps</a:t>
            </a:r>
          </a:p>
          <a:p>
            <a:pPr lvl="2"/>
            <a:r>
              <a:rPr lang="en-US" dirty="0" err="1"/>
              <a:t>Kohonen</a:t>
            </a:r>
            <a:r>
              <a:rPr lang="en-US" dirty="0"/>
              <a:t> Self Organizing Map can be automatically trained to sort out </a:t>
            </a:r>
            <a:r>
              <a:rPr lang="en-US" dirty="0" err="1"/>
              <a:t>colours</a:t>
            </a:r>
            <a:r>
              <a:rPr lang="en-US" dirty="0"/>
              <a:t> to do </a:t>
            </a:r>
            <a:r>
              <a:rPr lang="en-US" dirty="0" err="1"/>
              <a:t>colour</a:t>
            </a:r>
            <a:r>
              <a:rPr lang="en-US" dirty="0"/>
              <a:t> classification.</a:t>
            </a:r>
          </a:p>
          <a:p>
            <a:pPr lvl="2"/>
            <a:r>
              <a:rPr lang="en-US" dirty="0"/>
              <a:t>No need for tagged data.</a:t>
            </a:r>
          </a:p>
          <a:p>
            <a:pPr lvl="2"/>
            <a:endParaRPr lang="en-US" dirty="0"/>
          </a:p>
        </p:txBody>
      </p:sp>
      <p:pic>
        <p:nvPicPr>
          <p:cNvPr id="4" name="Picture 3">
            <a:extLst>
              <a:ext uri="{FF2B5EF4-FFF2-40B4-BE49-F238E27FC236}">
                <a16:creationId xmlns:a16="http://schemas.microsoft.com/office/drawing/2014/main" id="{2B6ADB22-11A1-124C-9B7F-D859B3BEFC21}"/>
              </a:ext>
            </a:extLst>
          </p:cNvPr>
          <p:cNvPicPr>
            <a:picLocks noChangeAspect="1"/>
          </p:cNvPicPr>
          <p:nvPr/>
        </p:nvPicPr>
        <p:blipFill>
          <a:blip r:embed="rId2"/>
          <a:stretch>
            <a:fillRect/>
          </a:stretch>
        </p:blipFill>
        <p:spPr>
          <a:xfrm>
            <a:off x="6209210" y="2524538"/>
            <a:ext cx="2669209" cy="2669209"/>
          </a:xfrm>
          <a:prstGeom prst="rect">
            <a:avLst/>
          </a:prstGeom>
        </p:spPr>
      </p:pic>
    </p:spTree>
    <p:extLst>
      <p:ext uri="{BB962C8B-B14F-4D97-AF65-F5344CB8AC3E}">
        <p14:creationId xmlns:p14="http://schemas.microsoft.com/office/powerpoint/2010/main" val="155325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B81B-AEE9-D549-AFFC-EB2508A4AE11}"/>
              </a:ext>
            </a:extLst>
          </p:cNvPr>
          <p:cNvSpPr>
            <a:spLocks noGrp="1"/>
          </p:cNvSpPr>
          <p:nvPr>
            <p:ph type="title"/>
          </p:nvPr>
        </p:nvSpPr>
        <p:spPr/>
        <p:txBody>
          <a:bodyPr/>
          <a:lstStyle/>
          <a:p>
            <a:r>
              <a:rPr lang="en-US" dirty="0"/>
              <a:t>What We Will Be Doing</a:t>
            </a:r>
            <a:br>
              <a:rPr lang="en-US" dirty="0"/>
            </a:br>
            <a:r>
              <a:rPr lang="en-US" dirty="0"/>
              <a:t>(Read this list yourself)</a:t>
            </a:r>
          </a:p>
        </p:txBody>
      </p:sp>
      <p:sp>
        <p:nvSpPr>
          <p:cNvPr id="3" name="Content Placeholder 2">
            <a:extLst>
              <a:ext uri="{FF2B5EF4-FFF2-40B4-BE49-F238E27FC236}">
                <a16:creationId xmlns:a16="http://schemas.microsoft.com/office/drawing/2014/main" id="{E12BC134-0D63-E64E-B599-BA5500C08065}"/>
              </a:ext>
            </a:extLst>
          </p:cNvPr>
          <p:cNvSpPr>
            <a:spLocks noGrp="1"/>
          </p:cNvSpPr>
          <p:nvPr>
            <p:ph idx="1"/>
          </p:nvPr>
        </p:nvSpPr>
        <p:spPr/>
        <p:txBody>
          <a:bodyPr/>
          <a:lstStyle/>
          <a:p>
            <a:r>
              <a:rPr lang="en-US" dirty="0"/>
              <a:t>Connectionist Models:</a:t>
            </a:r>
          </a:p>
          <a:p>
            <a:pPr lvl="1"/>
            <a:r>
              <a:rPr lang="en-US" dirty="0"/>
              <a:t>Supervised Learning:</a:t>
            </a:r>
          </a:p>
          <a:p>
            <a:pPr lvl="2"/>
            <a:r>
              <a:rPr lang="en-US" dirty="0"/>
              <a:t>These are great when you have enough “tagged” data to teach the computer.</a:t>
            </a:r>
          </a:p>
          <a:p>
            <a:pPr lvl="2"/>
            <a:r>
              <a:rPr lang="en-US" dirty="0"/>
              <a:t>Creation / acquisition of tagged data can be extremely expensive.</a:t>
            </a:r>
          </a:p>
          <a:p>
            <a:pPr lvl="2"/>
            <a:r>
              <a:rPr lang="en-US" dirty="0"/>
              <a:t>Techniques like Generative </a:t>
            </a:r>
            <a:r>
              <a:rPr lang="en-US" dirty="0" err="1"/>
              <a:t>Adverserial</a:t>
            </a:r>
            <a:r>
              <a:rPr lang="en-US" dirty="0"/>
              <a:t> Networks (GANs) can produce “fake” data that looks like real data, to augment real data sets.</a:t>
            </a:r>
          </a:p>
          <a:p>
            <a:pPr lvl="2"/>
            <a:r>
              <a:rPr lang="en-US" dirty="0"/>
              <a:t>Algorithms:</a:t>
            </a:r>
          </a:p>
          <a:p>
            <a:pPr lvl="3"/>
            <a:r>
              <a:rPr lang="en-US" dirty="0" err="1"/>
              <a:t>Perceptrons</a:t>
            </a:r>
            <a:r>
              <a:rPr lang="en-US" dirty="0"/>
              <a:t> (Grandfather of deep learning)</a:t>
            </a:r>
          </a:p>
          <a:p>
            <a:pPr lvl="3"/>
            <a:r>
              <a:rPr lang="en-US" dirty="0"/>
              <a:t>Multilayer </a:t>
            </a:r>
            <a:r>
              <a:rPr lang="en-US" dirty="0" err="1"/>
              <a:t>Perceptrons</a:t>
            </a:r>
            <a:endParaRPr lang="en-US" dirty="0"/>
          </a:p>
        </p:txBody>
      </p:sp>
    </p:spTree>
    <p:extLst>
      <p:ext uri="{BB962C8B-B14F-4D97-AF65-F5344CB8AC3E}">
        <p14:creationId xmlns:p14="http://schemas.microsoft.com/office/powerpoint/2010/main" val="2692966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B81B-AEE9-D549-AFFC-EB2508A4AE11}"/>
              </a:ext>
            </a:extLst>
          </p:cNvPr>
          <p:cNvSpPr>
            <a:spLocks noGrp="1"/>
          </p:cNvSpPr>
          <p:nvPr>
            <p:ph type="title"/>
          </p:nvPr>
        </p:nvSpPr>
        <p:spPr/>
        <p:txBody>
          <a:bodyPr/>
          <a:lstStyle/>
          <a:p>
            <a:r>
              <a:rPr lang="en-US" dirty="0"/>
              <a:t>What We Will Be Doing</a:t>
            </a:r>
            <a:br>
              <a:rPr lang="en-US" dirty="0"/>
            </a:br>
            <a:r>
              <a:rPr lang="en-US" dirty="0"/>
              <a:t>(Read this list yourself)</a:t>
            </a:r>
          </a:p>
        </p:txBody>
      </p:sp>
      <p:sp>
        <p:nvSpPr>
          <p:cNvPr id="3" name="Content Placeholder 2">
            <a:extLst>
              <a:ext uri="{FF2B5EF4-FFF2-40B4-BE49-F238E27FC236}">
                <a16:creationId xmlns:a16="http://schemas.microsoft.com/office/drawing/2014/main" id="{E12BC134-0D63-E64E-B599-BA5500C08065}"/>
              </a:ext>
            </a:extLst>
          </p:cNvPr>
          <p:cNvSpPr>
            <a:spLocks noGrp="1"/>
          </p:cNvSpPr>
          <p:nvPr>
            <p:ph idx="1"/>
          </p:nvPr>
        </p:nvSpPr>
        <p:spPr/>
        <p:txBody>
          <a:bodyPr/>
          <a:lstStyle/>
          <a:p>
            <a:r>
              <a:rPr lang="en-US" dirty="0"/>
              <a:t>Deep Learning Models:</a:t>
            </a:r>
          </a:p>
          <a:p>
            <a:pPr lvl="1"/>
            <a:r>
              <a:rPr lang="en-US" dirty="0"/>
              <a:t>Recurrent Neural Networks</a:t>
            </a:r>
          </a:p>
          <a:p>
            <a:pPr lvl="2"/>
            <a:r>
              <a:rPr lang="en-US" dirty="0"/>
              <a:t>Great for learning patterns across time.</a:t>
            </a:r>
          </a:p>
          <a:p>
            <a:pPr lvl="1"/>
            <a:r>
              <a:rPr lang="en-US" dirty="0"/>
              <a:t>Long-Short Term Memories</a:t>
            </a:r>
          </a:p>
          <a:p>
            <a:pPr lvl="2"/>
            <a:r>
              <a:rPr lang="en-US" dirty="0"/>
              <a:t>Like RNNs but much more robust.</a:t>
            </a:r>
          </a:p>
          <a:p>
            <a:pPr lvl="1"/>
            <a:r>
              <a:rPr lang="en-US" dirty="0"/>
              <a:t>Transformers</a:t>
            </a:r>
          </a:p>
          <a:p>
            <a:pPr lvl="2"/>
            <a:r>
              <a:rPr lang="en-US" dirty="0"/>
              <a:t>Able to learn sequences in parallel.</a:t>
            </a:r>
          </a:p>
          <a:p>
            <a:pPr lvl="2"/>
            <a:r>
              <a:rPr lang="en-US" dirty="0"/>
              <a:t>Attention mechanisms</a:t>
            </a:r>
          </a:p>
          <a:p>
            <a:pPr lvl="1"/>
            <a:r>
              <a:rPr lang="en-US" dirty="0"/>
              <a:t>Convolutional Neural Networks</a:t>
            </a:r>
          </a:p>
          <a:p>
            <a:pPr lvl="2"/>
            <a:r>
              <a:rPr lang="en-US" dirty="0"/>
              <a:t>Most commonly used for images, but can be used elsewhere.</a:t>
            </a:r>
          </a:p>
          <a:p>
            <a:pPr lvl="2"/>
            <a:r>
              <a:rPr lang="en-US" dirty="0"/>
              <a:t>Key strength are its convolutional layers (detects key features) and pooling layers (summarizes features / removes noise).</a:t>
            </a:r>
          </a:p>
          <a:p>
            <a:pPr lvl="1"/>
            <a:r>
              <a:rPr lang="en-US" dirty="0"/>
              <a:t>Object Detection Networks</a:t>
            </a:r>
          </a:p>
          <a:p>
            <a:pPr lvl="2"/>
            <a:r>
              <a:rPr lang="en-US" dirty="0"/>
              <a:t>Detect, recognize and track objects in real-time.</a:t>
            </a:r>
          </a:p>
          <a:p>
            <a:pPr lvl="1"/>
            <a:endParaRPr lang="en-US" dirty="0"/>
          </a:p>
        </p:txBody>
      </p:sp>
    </p:spTree>
    <p:extLst>
      <p:ext uri="{BB962C8B-B14F-4D97-AF65-F5344CB8AC3E}">
        <p14:creationId xmlns:p14="http://schemas.microsoft.com/office/powerpoint/2010/main" val="1603800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1FBC-0C6C-4D44-9A43-087348400275}"/>
              </a:ext>
            </a:extLst>
          </p:cNvPr>
          <p:cNvSpPr>
            <a:spLocks noGrp="1"/>
          </p:cNvSpPr>
          <p:nvPr>
            <p:ph type="title"/>
          </p:nvPr>
        </p:nvSpPr>
        <p:spPr/>
        <p:txBody>
          <a:bodyPr/>
          <a:lstStyle/>
          <a:p>
            <a:r>
              <a:rPr lang="en-US" dirty="0"/>
              <a:t>What We Will Be Doing</a:t>
            </a:r>
            <a:br>
              <a:rPr lang="en-US" dirty="0"/>
            </a:br>
            <a:r>
              <a:rPr lang="en-US" dirty="0"/>
              <a:t>(Read this list yourself)</a:t>
            </a:r>
          </a:p>
        </p:txBody>
      </p:sp>
      <p:sp>
        <p:nvSpPr>
          <p:cNvPr id="3" name="Content Placeholder 2">
            <a:extLst>
              <a:ext uri="{FF2B5EF4-FFF2-40B4-BE49-F238E27FC236}">
                <a16:creationId xmlns:a16="http://schemas.microsoft.com/office/drawing/2014/main" id="{296C96D4-2271-5244-808D-5D329D36DAFF}"/>
              </a:ext>
            </a:extLst>
          </p:cNvPr>
          <p:cNvSpPr>
            <a:spLocks noGrp="1"/>
          </p:cNvSpPr>
          <p:nvPr>
            <p:ph idx="1"/>
          </p:nvPr>
        </p:nvSpPr>
        <p:spPr/>
        <p:txBody>
          <a:bodyPr/>
          <a:lstStyle/>
          <a:p>
            <a:pPr lvl="1"/>
            <a:r>
              <a:rPr lang="en-US" dirty="0"/>
              <a:t>Generative Adversarial Networks</a:t>
            </a:r>
          </a:p>
          <a:p>
            <a:pPr lvl="2"/>
            <a:r>
              <a:rPr lang="en-US" dirty="0"/>
              <a:t>Forgers and police. </a:t>
            </a:r>
          </a:p>
          <a:p>
            <a:pPr lvl="2"/>
            <a:r>
              <a:rPr lang="en-US" dirty="0"/>
              <a:t>Forgers fake data, police try to catch them. Forgers improve their fakery to avoid getting caught. </a:t>
            </a:r>
          </a:p>
          <a:p>
            <a:pPr lvl="2"/>
            <a:r>
              <a:rPr lang="en-US" dirty="0"/>
              <a:t>Used to generate more data from existing samples of data.</a:t>
            </a:r>
          </a:p>
          <a:p>
            <a:pPr lvl="1"/>
            <a:r>
              <a:rPr lang="en-US" dirty="0"/>
              <a:t>Autoencoders</a:t>
            </a:r>
          </a:p>
          <a:p>
            <a:pPr lvl="2"/>
            <a:r>
              <a:rPr lang="en-US" dirty="0"/>
              <a:t>Train neural networks on this function f(x) = g(x).</a:t>
            </a:r>
          </a:p>
          <a:p>
            <a:pPr lvl="2"/>
            <a:r>
              <a:rPr lang="en-US" dirty="0"/>
              <a:t>Why?</a:t>
            </a:r>
          </a:p>
          <a:p>
            <a:pPr lvl="3"/>
            <a:r>
              <a:rPr lang="en-US" dirty="0"/>
              <a:t>Assume that g(x) is the output of some system, e.g. torque from an engine, and x is the input to the engine, e.g. throttle position.</a:t>
            </a:r>
          </a:p>
          <a:p>
            <a:pPr lvl="3"/>
            <a:r>
              <a:rPr lang="en-US" dirty="0"/>
              <a:t>When f(.) is fully trained, we will get |f(x) – g(x)| &lt; </a:t>
            </a:r>
            <a:r>
              <a:rPr lang="en-US" dirty="0" err="1"/>
              <a:t>ε</a:t>
            </a:r>
            <a:r>
              <a:rPr lang="en-US" dirty="0"/>
              <a:t> where </a:t>
            </a:r>
            <a:r>
              <a:rPr lang="en-US" dirty="0" err="1"/>
              <a:t>ε</a:t>
            </a:r>
            <a:r>
              <a:rPr lang="en-US" dirty="0"/>
              <a:t> is some very small value (f(x) is never exactly g(x) because of noise in g(x), e.g. variations in oxygen levels in the air taken in by the engine, variations in temperature, etc.)</a:t>
            </a:r>
          </a:p>
          <a:p>
            <a:pPr lvl="3"/>
            <a:r>
              <a:rPr lang="en-US" dirty="0"/>
              <a:t>If at some point |f(x) – g(x)| &gt; </a:t>
            </a:r>
            <a:r>
              <a:rPr lang="en-US" dirty="0" err="1"/>
              <a:t>kε</a:t>
            </a:r>
            <a:r>
              <a:rPr lang="en-US" dirty="0"/>
              <a:t> where k is some constant, we know that g(x) is producing abnormal values, possibly </a:t>
            </a:r>
            <a:r>
              <a:rPr lang="en-US" dirty="0" err="1"/>
              <a:t>signalling</a:t>
            </a:r>
            <a:r>
              <a:rPr lang="en-US" dirty="0"/>
              <a:t> a fault.</a:t>
            </a:r>
          </a:p>
          <a:p>
            <a:pPr lvl="2"/>
            <a:r>
              <a:rPr lang="en-US" dirty="0"/>
              <a:t>Autoencoders are thus very good at detecting faults in a system.</a:t>
            </a:r>
          </a:p>
          <a:p>
            <a:endParaRPr lang="en-US" dirty="0"/>
          </a:p>
        </p:txBody>
      </p:sp>
    </p:spTree>
    <p:extLst>
      <p:ext uri="{BB962C8B-B14F-4D97-AF65-F5344CB8AC3E}">
        <p14:creationId xmlns:p14="http://schemas.microsoft.com/office/powerpoint/2010/main" val="1800726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A254-3D1C-9547-80C7-3DFBC88F5FBC}"/>
              </a:ext>
            </a:extLst>
          </p:cNvPr>
          <p:cNvSpPr>
            <a:spLocks noGrp="1"/>
          </p:cNvSpPr>
          <p:nvPr>
            <p:ph type="title"/>
          </p:nvPr>
        </p:nvSpPr>
        <p:spPr/>
        <p:txBody>
          <a:bodyPr/>
          <a:lstStyle/>
          <a:p>
            <a:r>
              <a:rPr lang="en-US" dirty="0"/>
              <a:t>What We Will Be Doing</a:t>
            </a:r>
            <a:br>
              <a:rPr lang="en-US" dirty="0"/>
            </a:br>
            <a:r>
              <a:rPr lang="en-US" dirty="0"/>
              <a:t>(Read this list yourself)</a:t>
            </a:r>
          </a:p>
        </p:txBody>
      </p:sp>
      <p:sp>
        <p:nvSpPr>
          <p:cNvPr id="3" name="Content Placeholder 2">
            <a:extLst>
              <a:ext uri="{FF2B5EF4-FFF2-40B4-BE49-F238E27FC236}">
                <a16:creationId xmlns:a16="http://schemas.microsoft.com/office/drawing/2014/main" id="{3431CCE4-B6F6-FC49-B332-D3A05CEE5C07}"/>
              </a:ext>
            </a:extLst>
          </p:cNvPr>
          <p:cNvSpPr>
            <a:spLocks noGrp="1"/>
          </p:cNvSpPr>
          <p:nvPr>
            <p:ph idx="1"/>
          </p:nvPr>
        </p:nvSpPr>
        <p:spPr/>
        <p:txBody>
          <a:bodyPr/>
          <a:lstStyle/>
          <a:p>
            <a:r>
              <a:rPr lang="en-US" dirty="0"/>
              <a:t>Using Machine Learning is HARD!! We will look at:</a:t>
            </a:r>
          </a:p>
          <a:p>
            <a:pPr lvl="1"/>
            <a:r>
              <a:rPr lang="en-US" dirty="0"/>
              <a:t>Network sizing.</a:t>
            </a:r>
          </a:p>
          <a:p>
            <a:pPr lvl="2"/>
            <a:r>
              <a:rPr lang="en-US" dirty="0"/>
              <a:t>Kernel dimensions?</a:t>
            </a:r>
          </a:p>
          <a:p>
            <a:pPr lvl="2"/>
            <a:r>
              <a:rPr lang="en-US" dirty="0"/>
              <a:t># of layers?</a:t>
            </a:r>
          </a:p>
          <a:p>
            <a:pPr lvl="2"/>
            <a:r>
              <a:rPr lang="en-US" dirty="0"/>
              <a:t>Pooling?</a:t>
            </a:r>
          </a:p>
          <a:p>
            <a:pPr lvl="2"/>
            <a:r>
              <a:rPr lang="en-US" dirty="0"/>
              <a:t># of neurons in each layer?</a:t>
            </a:r>
          </a:p>
          <a:p>
            <a:pPr lvl="1"/>
            <a:r>
              <a:rPr lang="en-US" dirty="0"/>
              <a:t>Selection of training hyper-parameters:</a:t>
            </a:r>
          </a:p>
          <a:p>
            <a:pPr lvl="2"/>
            <a:r>
              <a:rPr lang="en-US" dirty="0"/>
              <a:t>Learning algorithms</a:t>
            </a:r>
          </a:p>
          <a:p>
            <a:pPr lvl="3"/>
            <a:r>
              <a:rPr lang="en-US" dirty="0"/>
              <a:t>Stochastic Gradient Descent?</a:t>
            </a:r>
          </a:p>
          <a:p>
            <a:pPr lvl="3"/>
            <a:r>
              <a:rPr lang="en-US" dirty="0"/>
              <a:t>Adam?</a:t>
            </a:r>
          </a:p>
          <a:p>
            <a:pPr lvl="3"/>
            <a:r>
              <a:rPr lang="en-US" dirty="0" err="1"/>
              <a:t>AdaMax</a:t>
            </a:r>
            <a:r>
              <a:rPr lang="en-US" dirty="0"/>
              <a:t>?</a:t>
            </a:r>
          </a:p>
          <a:p>
            <a:pPr lvl="3"/>
            <a:r>
              <a:rPr lang="en-US" dirty="0"/>
              <a:t>???</a:t>
            </a:r>
          </a:p>
          <a:p>
            <a:pPr lvl="2"/>
            <a:r>
              <a:rPr lang="en-US" dirty="0"/>
              <a:t>Learning parameters </a:t>
            </a:r>
          </a:p>
          <a:p>
            <a:pPr lvl="3"/>
            <a:r>
              <a:rPr lang="en-US" dirty="0"/>
              <a:t>Learning Rate</a:t>
            </a:r>
          </a:p>
          <a:p>
            <a:pPr lvl="3"/>
            <a:r>
              <a:rPr lang="en-US" dirty="0"/>
              <a:t>Decay rate</a:t>
            </a:r>
          </a:p>
          <a:p>
            <a:pPr lvl="3"/>
            <a:r>
              <a:rPr lang="en-US" dirty="0"/>
              <a:t>Momentum</a:t>
            </a:r>
          </a:p>
          <a:p>
            <a:pPr lvl="3"/>
            <a:endParaRPr lang="en-US" dirty="0"/>
          </a:p>
        </p:txBody>
      </p:sp>
    </p:spTree>
    <p:extLst>
      <p:ext uri="{BB962C8B-B14F-4D97-AF65-F5344CB8AC3E}">
        <p14:creationId xmlns:p14="http://schemas.microsoft.com/office/powerpoint/2010/main" val="3215743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A254-3D1C-9547-80C7-3DFBC88F5FBC}"/>
              </a:ext>
            </a:extLst>
          </p:cNvPr>
          <p:cNvSpPr>
            <a:spLocks noGrp="1"/>
          </p:cNvSpPr>
          <p:nvPr>
            <p:ph type="title"/>
          </p:nvPr>
        </p:nvSpPr>
        <p:spPr/>
        <p:txBody>
          <a:bodyPr/>
          <a:lstStyle/>
          <a:p>
            <a:r>
              <a:rPr lang="en-US" dirty="0"/>
              <a:t>What We Will Be Doing</a:t>
            </a:r>
            <a:br>
              <a:rPr lang="en-US" dirty="0"/>
            </a:br>
            <a:r>
              <a:rPr lang="en-US" dirty="0"/>
              <a:t>(Read this list yourself)</a:t>
            </a:r>
          </a:p>
        </p:txBody>
      </p:sp>
      <p:sp>
        <p:nvSpPr>
          <p:cNvPr id="3" name="Content Placeholder 2">
            <a:extLst>
              <a:ext uri="{FF2B5EF4-FFF2-40B4-BE49-F238E27FC236}">
                <a16:creationId xmlns:a16="http://schemas.microsoft.com/office/drawing/2014/main" id="{3431CCE4-B6F6-FC49-B332-D3A05CEE5C07}"/>
              </a:ext>
            </a:extLst>
          </p:cNvPr>
          <p:cNvSpPr>
            <a:spLocks noGrp="1"/>
          </p:cNvSpPr>
          <p:nvPr>
            <p:ph idx="1"/>
          </p:nvPr>
        </p:nvSpPr>
        <p:spPr/>
        <p:txBody>
          <a:bodyPr/>
          <a:lstStyle/>
          <a:p>
            <a:pPr lvl="1"/>
            <a:r>
              <a:rPr lang="en-US" dirty="0"/>
              <a:t>Selecting Transfer Functions</a:t>
            </a:r>
          </a:p>
          <a:p>
            <a:pPr lvl="2"/>
            <a:r>
              <a:rPr lang="en-US" dirty="0"/>
              <a:t>Identity?</a:t>
            </a:r>
          </a:p>
          <a:p>
            <a:pPr lvl="2"/>
            <a:r>
              <a:rPr lang="en-US" dirty="0"/>
              <a:t>Sine, cosine?</a:t>
            </a:r>
          </a:p>
          <a:p>
            <a:pPr lvl="2"/>
            <a:r>
              <a:rPr lang="en-US" dirty="0"/>
              <a:t>Sigmoid?</a:t>
            </a:r>
          </a:p>
          <a:p>
            <a:pPr lvl="2"/>
            <a:r>
              <a:rPr lang="en-US" dirty="0" err="1"/>
              <a:t>ReLU</a:t>
            </a:r>
            <a:r>
              <a:rPr lang="en-US" dirty="0"/>
              <a:t>, Leaky-</a:t>
            </a:r>
            <a:r>
              <a:rPr lang="en-US" dirty="0" err="1"/>
              <a:t>ReLU</a:t>
            </a:r>
            <a:r>
              <a:rPr lang="en-US" dirty="0"/>
              <a:t>?</a:t>
            </a:r>
          </a:p>
          <a:p>
            <a:pPr lvl="1"/>
            <a:r>
              <a:rPr lang="en-US" dirty="0"/>
              <a:t>Dealing with Overfitting</a:t>
            </a:r>
          </a:p>
          <a:p>
            <a:pPr lvl="2"/>
            <a:r>
              <a:rPr lang="en-US" dirty="0"/>
              <a:t>Dropouts?</a:t>
            </a:r>
          </a:p>
          <a:p>
            <a:pPr lvl="2"/>
            <a:r>
              <a:rPr lang="en-US" dirty="0"/>
              <a:t>L1 or L2 </a:t>
            </a:r>
            <a:r>
              <a:rPr lang="en-US" dirty="0" err="1"/>
              <a:t>regularizers</a:t>
            </a:r>
            <a:r>
              <a:rPr lang="en-US" dirty="0"/>
              <a:t>? Or none? Or both?</a:t>
            </a:r>
          </a:p>
          <a:p>
            <a:pPr lvl="2"/>
            <a:r>
              <a:rPr lang="en-US" dirty="0"/>
              <a:t>How much L1 and how much L2 to use?</a:t>
            </a:r>
          </a:p>
          <a:p>
            <a:pPr lvl="1"/>
            <a:r>
              <a:rPr lang="en-US" dirty="0"/>
              <a:t>Getting Data</a:t>
            </a:r>
          </a:p>
          <a:p>
            <a:pPr lvl="2"/>
            <a:r>
              <a:rPr lang="en-US" dirty="0"/>
              <a:t>Hunting for data.</a:t>
            </a:r>
          </a:p>
          <a:p>
            <a:pPr lvl="2"/>
            <a:r>
              <a:rPr lang="en-US" dirty="0"/>
              <a:t>Cleaning up the data.</a:t>
            </a:r>
          </a:p>
          <a:p>
            <a:pPr lvl="2"/>
            <a:r>
              <a:rPr lang="en-US" dirty="0"/>
              <a:t>Finding more data.</a:t>
            </a:r>
          </a:p>
          <a:p>
            <a:pPr lvl="2"/>
            <a:r>
              <a:rPr lang="en-US" dirty="0"/>
              <a:t>DATA DATA DATA!</a:t>
            </a:r>
          </a:p>
          <a:p>
            <a:pPr lvl="2"/>
            <a:endParaRPr lang="en-US" dirty="0"/>
          </a:p>
          <a:p>
            <a:pPr lvl="3"/>
            <a:endParaRPr lang="en-US" dirty="0"/>
          </a:p>
        </p:txBody>
      </p:sp>
    </p:spTree>
    <p:extLst>
      <p:ext uri="{BB962C8B-B14F-4D97-AF65-F5344CB8AC3E}">
        <p14:creationId xmlns:p14="http://schemas.microsoft.com/office/powerpoint/2010/main" val="851593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662D-4B5B-C34E-9CB2-621E308B2FA4}"/>
              </a:ext>
            </a:extLst>
          </p:cNvPr>
          <p:cNvSpPr>
            <a:spLocks noGrp="1"/>
          </p:cNvSpPr>
          <p:nvPr>
            <p:ph type="title"/>
          </p:nvPr>
        </p:nvSpPr>
        <p:spPr/>
        <p:txBody>
          <a:bodyPr/>
          <a:lstStyle/>
          <a:p>
            <a:r>
              <a:rPr lang="en-US" dirty="0"/>
              <a:t>What We Will Be Doing</a:t>
            </a:r>
            <a:br>
              <a:rPr lang="en-US" dirty="0"/>
            </a:br>
            <a:r>
              <a:rPr lang="en-US" dirty="0"/>
              <a:t>(Read this list yourself)</a:t>
            </a:r>
          </a:p>
        </p:txBody>
      </p:sp>
      <p:sp>
        <p:nvSpPr>
          <p:cNvPr id="3" name="Content Placeholder 2">
            <a:extLst>
              <a:ext uri="{FF2B5EF4-FFF2-40B4-BE49-F238E27FC236}">
                <a16:creationId xmlns:a16="http://schemas.microsoft.com/office/drawing/2014/main" id="{0EF28154-FEC1-AC49-A984-D40756A2236F}"/>
              </a:ext>
            </a:extLst>
          </p:cNvPr>
          <p:cNvSpPr>
            <a:spLocks noGrp="1"/>
          </p:cNvSpPr>
          <p:nvPr>
            <p:ph idx="1"/>
          </p:nvPr>
        </p:nvSpPr>
        <p:spPr/>
        <p:txBody>
          <a:bodyPr/>
          <a:lstStyle/>
          <a:p>
            <a:r>
              <a:rPr lang="en-US" dirty="0"/>
              <a:t>Statistical Models:</a:t>
            </a:r>
          </a:p>
          <a:p>
            <a:pPr lvl="1"/>
            <a:r>
              <a:rPr lang="en-US" dirty="0"/>
              <a:t>Convenient for many applications – fast, few hyperparameters, easy to train.</a:t>
            </a:r>
          </a:p>
          <a:p>
            <a:pPr lvl="1"/>
            <a:r>
              <a:rPr lang="en-US" dirty="0"/>
              <a:t>Linear Regression</a:t>
            </a:r>
          </a:p>
          <a:p>
            <a:pPr lvl="2"/>
            <a:r>
              <a:rPr lang="en-US" dirty="0"/>
              <a:t>Given a set of data, produce a function that can predict outcomes for unseen data.</a:t>
            </a:r>
          </a:p>
          <a:p>
            <a:pPr lvl="2"/>
            <a:r>
              <a:rPr lang="en-US" dirty="0"/>
              <a:t>E.g. Given historical room temperature by time and by season, predict the level of air-conditioning/heating needed for tomorrow.</a:t>
            </a:r>
          </a:p>
          <a:p>
            <a:pPr lvl="1"/>
            <a:r>
              <a:rPr lang="en-US" dirty="0"/>
              <a:t>Naïve Bayes Classifier</a:t>
            </a:r>
          </a:p>
          <a:p>
            <a:pPr lvl="2"/>
            <a:r>
              <a:rPr lang="en-US" dirty="0"/>
              <a:t>Model the statistical characteristics of the data.</a:t>
            </a:r>
          </a:p>
          <a:p>
            <a:pPr lvl="2"/>
            <a:r>
              <a:rPr lang="en-US" dirty="0"/>
              <a:t>Classify new data based on these characteristics.</a:t>
            </a:r>
          </a:p>
          <a:p>
            <a:pPr lvl="2"/>
            <a:r>
              <a:rPr lang="en-US" dirty="0"/>
              <a:t>Good for classifying data – E.g. given a series of temperature and light readings, what season are we in? (Autumn, spring?)</a:t>
            </a:r>
          </a:p>
          <a:p>
            <a:pPr lvl="1"/>
            <a:endParaRPr lang="en-US" dirty="0"/>
          </a:p>
        </p:txBody>
      </p:sp>
    </p:spTree>
    <p:extLst>
      <p:ext uri="{BB962C8B-B14F-4D97-AF65-F5344CB8AC3E}">
        <p14:creationId xmlns:p14="http://schemas.microsoft.com/office/powerpoint/2010/main" val="364258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662D-4B5B-C34E-9CB2-621E308B2FA4}"/>
              </a:ext>
            </a:extLst>
          </p:cNvPr>
          <p:cNvSpPr>
            <a:spLocks noGrp="1"/>
          </p:cNvSpPr>
          <p:nvPr>
            <p:ph type="title"/>
          </p:nvPr>
        </p:nvSpPr>
        <p:spPr/>
        <p:txBody>
          <a:bodyPr/>
          <a:lstStyle/>
          <a:p>
            <a:r>
              <a:rPr lang="en-US" dirty="0"/>
              <a:t>What We Will Be Doing</a:t>
            </a:r>
            <a:br>
              <a:rPr lang="en-US" dirty="0"/>
            </a:br>
            <a:r>
              <a:rPr lang="en-US" dirty="0"/>
              <a:t>(Read this list yourself)</a:t>
            </a:r>
          </a:p>
        </p:txBody>
      </p:sp>
      <p:sp>
        <p:nvSpPr>
          <p:cNvPr id="3" name="Content Placeholder 2">
            <a:extLst>
              <a:ext uri="{FF2B5EF4-FFF2-40B4-BE49-F238E27FC236}">
                <a16:creationId xmlns:a16="http://schemas.microsoft.com/office/drawing/2014/main" id="{0EF28154-FEC1-AC49-A984-D40756A2236F}"/>
              </a:ext>
            </a:extLst>
          </p:cNvPr>
          <p:cNvSpPr>
            <a:spLocks noGrp="1"/>
          </p:cNvSpPr>
          <p:nvPr>
            <p:ph idx="1"/>
          </p:nvPr>
        </p:nvSpPr>
        <p:spPr/>
        <p:txBody>
          <a:bodyPr/>
          <a:lstStyle/>
          <a:p>
            <a:r>
              <a:rPr lang="en-US" dirty="0"/>
              <a:t>Statistical Models:</a:t>
            </a:r>
          </a:p>
          <a:p>
            <a:pPr lvl="1"/>
            <a:r>
              <a:rPr lang="en-US" dirty="0"/>
              <a:t>Decision Trees</a:t>
            </a:r>
          </a:p>
          <a:p>
            <a:pPr lvl="2"/>
            <a:r>
              <a:rPr lang="en-US" dirty="0"/>
              <a:t>Look at the data and infer how decisions were made.</a:t>
            </a:r>
          </a:p>
          <a:p>
            <a:pPr lvl="1"/>
            <a:r>
              <a:rPr lang="en-US" dirty="0"/>
              <a:t>Support Vector Machines</a:t>
            </a:r>
          </a:p>
          <a:p>
            <a:pPr lvl="2"/>
            <a:r>
              <a:rPr lang="en-US" dirty="0"/>
              <a:t>Once viewed as the “</a:t>
            </a:r>
            <a:r>
              <a:rPr lang="en-US" dirty="0" err="1"/>
              <a:t>saviour</a:t>
            </a:r>
            <a:r>
              <a:rPr lang="en-US" dirty="0"/>
              <a:t>” of machine learning.</a:t>
            </a:r>
          </a:p>
          <a:p>
            <a:pPr lvl="2"/>
            <a:r>
              <a:rPr lang="en-US" dirty="0"/>
              <a:t>Look at the data and create “hyperplanes” to separate different classes of data.</a:t>
            </a:r>
          </a:p>
          <a:p>
            <a:pPr lvl="2"/>
            <a:r>
              <a:rPr lang="en-US" dirty="0"/>
              <a:t>Good for classifying data – More complex than Naïve </a:t>
            </a:r>
            <a:r>
              <a:rPr lang="en-US" dirty="0" err="1"/>
              <a:t>Bayers</a:t>
            </a:r>
            <a:r>
              <a:rPr lang="en-US" dirty="0"/>
              <a:t> but more robust.</a:t>
            </a:r>
          </a:p>
        </p:txBody>
      </p:sp>
    </p:spTree>
    <p:extLst>
      <p:ext uri="{BB962C8B-B14F-4D97-AF65-F5344CB8AC3E}">
        <p14:creationId xmlns:p14="http://schemas.microsoft.com/office/powerpoint/2010/main" val="391166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90B2A-5260-4C4D-85DF-E99271748CA8}"/>
              </a:ext>
            </a:extLst>
          </p:cNvPr>
          <p:cNvSpPr>
            <a:spLocks noGrp="1"/>
          </p:cNvSpPr>
          <p:nvPr>
            <p:ph type="title"/>
          </p:nvPr>
        </p:nvSpPr>
        <p:spPr>
          <a:xfrm>
            <a:off x="550499" y="569905"/>
            <a:ext cx="6518763" cy="633646"/>
          </a:xfrm>
        </p:spPr>
        <p:txBody>
          <a:bodyPr/>
          <a:lstStyle/>
          <a:p>
            <a:r>
              <a:rPr lang="en-US" dirty="0"/>
              <a:t>About Me</a:t>
            </a:r>
          </a:p>
        </p:txBody>
      </p:sp>
      <p:sp>
        <p:nvSpPr>
          <p:cNvPr id="4" name="TextBox 3">
            <a:extLst>
              <a:ext uri="{FF2B5EF4-FFF2-40B4-BE49-F238E27FC236}">
                <a16:creationId xmlns:a16="http://schemas.microsoft.com/office/drawing/2014/main" id="{2CFF0CDB-39B7-6D4F-AB5D-5849DD338B7F}"/>
              </a:ext>
            </a:extLst>
          </p:cNvPr>
          <p:cNvSpPr txBox="1"/>
          <p:nvPr/>
        </p:nvSpPr>
        <p:spPr>
          <a:xfrm>
            <a:off x="229802" y="3763164"/>
            <a:ext cx="2748355" cy="2185214"/>
          </a:xfrm>
          <a:prstGeom prst="rect">
            <a:avLst/>
          </a:prstGeom>
          <a:noFill/>
        </p:spPr>
        <p:txBody>
          <a:bodyPr wrap="square" rtlCol="0">
            <a:spAutoFit/>
          </a:bodyPr>
          <a:lstStyle/>
          <a:p>
            <a:r>
              <a:rPr lang="en-SG" sz="2800" dirty="0">
                <a:solidFill>
                  <a:srgbClr val="C00000"/>
                </a:solidFill>
                <a:latin typeface="Calibri" panose="020F0502020204030204" pitchFamily="34" charset="0"/>
                <a:cs typeface="Calibri" panose="020F0502020204030204" pitchFamily="34" charset="0"/>
              </a:rPr>
              <a:t>Colin Tan</a:t>
            </a:r>
          </a:p>
          <a:p>
            <a:r>
              <a:rPr lang="en-SG" dirty="0">
                <a:latin typeface="Calibri" panose="020F0502020204030204" pitchFamily="34" charset="0"/>
                <a:cs typeface="Calibri" panose="020F0502020204030204" pitchFamily="34" charset="0"/>
              </a:rPr>
              <a:t>Department of Computer Science, NUS School of Computing.</a:t>
            </a:r>
          </a:p>
          <a:p>
            <a:endParaRPr lang="en-SG" dirty="0">
              <a:latin typeface="Calibri" panose="020F0502020204030204" pitchFamily="34" charset="0"/>
              <a:cs typeface="Calibri" panose="020F0502020204030204" pitchFamily="34" charset="0"/>
            </a:endParaRPr>
          </a:p>
          <a:p>
            <a:r>
              <a:rPr lang="en-SG" dirty="0">
                <a:latin typeface="Calibri" panose="020F0502020204030204" pitchFamily="34" charset="0"/>
                <a:cs typeface="Calibri" panose="020F0502020204030204" pitchFamily="34" charset="0"/>
              </a:rPr>
              <a:t>Email: </a:t>
            </a:r>
          </a:p>
          <a:p>
            <a:r>
              <a:rPr lang="en-SG" dirty="0" err="1">
                <a:latin typeface="Calibri" panose="020F0502020204030204" pitchFamily="34" charset="0"/>
                <a:cs typeface="Calibri" panose="020F0502020204030204" pitchFamily="34" charset="0"/>
              </a:rPr>
              <a:t>colintan@nus.edu.sg</a:t>
            </a:r>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C0EB113-2B57-BB44-9506-F84CCCEDF1D7}"/>
              </a:ext>
            </a:extLst>
          </p:cNvPr>
          <p:cNvPicPr>
            <a:picLocks noChangeAspect="1"/>
          </p:cNvPicPr>
          <p:nvPr/>
        </p:nvPicPr>
        <p:blipFill>
          <a:blip r:embed="rId2"/>
          <a:stretch>
            <a:fillRect/>
          </a:stretch>
        </p:blipFill>
        <p:spPr>
          <a:xfrm>
            <a:off x="231887" y="1392689"/>
            <a:ext cx="2349310" cy="2370475"/>
          </a:xfrm>
          <a:prstGeom prst="rect">
            <a:avLst/>
          </a:prstGeom>
        </p:spPr>
      </p:pic>
      <p:pic>
        <p:nvPicPr>
          <p:cNvPr id="6" name="Shape 96" descr="Image result for west coast highway viaduct">
            <a:extLst>
              <a:ext uri="{FF2B5EF4-FFF2-40B4-BE49-F238E27FC236}">
                <a16:creationId xmlns:a16="http://schemas.microsoft.com/office/drawing/2014/main" id="{649F2600-C60D-E54A-B067-ACE3FD23B701}"/>
              </a:ext>
            </a:extLst>
          </p:cNvPr>
          <p:cNvPicPr preferRelativeResize="0"/>
          <p:nvPr/>
        </p:nvPicPr>
        <p:blipFill rotWithShape="1">
          <a:blip r:embed="rId3">
            <a:alphaModFix/>
          </a:blip>
          <a:srcRect/>
          <a:stretch/>
        </p:blipFill>
        <p:spPr>
          <a:xfrm>
            <a:off x="3026518" y="1271832"/>
            <a:ext cx="1927265" cy="1445449"/>
          </a:xfrm>
          <a:prstGeom prst="rect">
            <a:avLst/>
          </a:prstGeom>
          <a:noFill/>
          <a:ln>
            <a:noFill/>
          </a:ln>
        </p:spPr>
      </p:pic>
      <p:pic>
        <p:nvPicPr>
          <p:cNvPr id="7" name="Shape 99" descr="Image result for dronebox">
            <a:extLst>
              <a:ext uri="{FF2B5EF4-FFF2-40B4-BE49-F238E27FC236}">
                <a16:creationId xmlns:a16="http://schemas.microsoft.com/office/drawing/2014/main" id="{EF447F4F-F167-EC4A-916E-3FD404C4AD1E}"/>
              </a:ext>
            </a:extLst>
          </p:cNvPr>
          <p:cNvPicPr preferRelativeResize="0"/>
          <p:nvPr/>
        </p:nvPicPr>
        <p:blipFill rotWithShape="1">
          <a:blip r:embed="rId4">
            <a:alphaModFix/>
          </a:blip>
          <a:srcRect/>
          <a:stretch/>
        </p:blipFill>
        <p:spPr>
          <a:xfrm>
            <a:off x="3170433" y="2772684"/>
            <a:ext cx="2072711" cy="1741077"/>
          </a:xfrm>
          <a:prstGeom prst="rect">
            <a:avLst/>
          </a:prstGeom>
          <a:noFill/>
          <a:ln>
            <a:noFill/>
          </a:ln>
        </p:spPr>
      </p:pic>
      <p:pic>
        <p:nvPicPr>
          <p:cNvPr id="8" name="Shape 100" descr="Image may contain: one or more people and outdoor">
            <a:extLst>
              <a:ext uri="{FF2B5EF4-FFF2-40B4-BE49-F238E27FC236}">
                <a16:creationId xmlns:a16="http://schemas.microsoft.com/office/drawing/2014/main" id="{AF3E7AFE-B661-A346-BC3A-13EB66D568A1}"/>
              </a:ext>
            </a:extLst>
          </p:cNvPr>
          <p:cNvPicPr preferRelativeResize="0"/>
          <p:nvPr/>
        </p:nvPicPr>
        <p:blipFill rotWithShape="1">
          <a:blip r:embed="rId5">
            <a:alphaModFix/>
          </a:blip>
          <a:srcRect/>
          <a:stretch/>
        </p:blipFill>
        <p:spPr>
          <a:xfrm>
            <a:off x="4968045" y="1271832"/>
            <a:ext cx="2661947" cy="1631940"/>
          </a:xfrm>
          <a:prstGeom prst="rect">
            <a:avLst/>
          </a:prstGeom>
          <a:noFill/>
          <a:ln>
            <a:noFill/>
          </a:ln>
        </p:spPr>
      </p:pic>
      <p:pic>
        <p:nvPicPr>
          <p:cNvPr id="9" name="Shape 107">
            <a:extLst>
              <a:ext uri="{FF2B5EF4-FFF2-40B4-BE49-F238E27FC236}">
                <a16:creationId xmlns:a16="http://schemas.microsoft.com/office/drawing/2014/main" id="{686DA967-C6F6-6F4F-900D-0B26A7FBFCAA}"/>
              </a:ext>
            </a:extLst>
          </p:cNvPr>
          <p:cNvPicPr preferRelativeResize="0"/>
          <p:nvPr/>
        </p:nvPicPr>
        <p:blipFill rotWithShape="1">
          <a:blip r:embed="rId6">
            <a:alphaModFix/>
          </a:blip>
          <a:srcRect/>
          <a:stretch/>
        </p:blipFill>
        <p:spPr>
          <a:xfrm>
            <a:off x="5236986" y="2903772"/>
            <a:ext cx="2216299" cy="1662224"/>
          </a:xfrm>
          <a:prstGeom prst="rect">
            <a:avLst/>
          </a:prstGeom>
          <a:noFill/>
          <a:ln>
            <a:noFill/>
          </a:ln>
        </p:spPr>
      </p:pic>
      <p:pic>
        <p:nvPicPr>
          <p:cNvPr id="10" name="Shape 108">
            <a:extLst>
              <a:ext uri="{FF2B5EF4-FFF2-40B4-BE49-F238E27FC236}">
                <a16:creationId xmlns:a16="http://schemas.microsoft.com/office/drawing/2014/main" id="{2AD6D9DA-76BF-E642-B712-90448FA48205}"/>
              </a:ext>
            </a:extLst>
          </p:cNvPr>
          <p:cNvPicPr preferRelativeResize="0"/>
          <p:nvPr/>
        </p:nvPicPr>
        <p:blipFill rotWithShape="1">
          <a:blip r:embed="rId7">
            <a:alphaModFix/>
          </a:blip>
          <a:srcRect/>
          <a:stretch/>
        </p:blipFill>
        <p:spPr>
          <a:xfrm>
            <a:off x="7629992" y="1289151"/>
            <a:ext cx="1514008" cy="2018677"/>
          </a:xfrm>
          <a:prstGeom prst="rect">
            <a:avLst/>
          </a:prstGeom>
          <a:noFill/>
          <a:ln>
            <a:noFill/>
          </a:ln>
        </p:spPr>
      </p:pic>
      <p:pic>
        <p:nvPicPr>
          <p:cNvPr id="11" name="Picture 10">
            <a:extLst>
              <a:ext uri="{FF2B5EF4-FFF2-40B4-BE49-F238E27FC236}">
                <a16:creationId xmlns:a16="http://schemas.microsoft.com/office/drawing/2014/main" id="{78952DAC-F06F-5D45-BB90-3F52209ACC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2972702" y="4805122"/>
            <a:ext cx="2048569" cy="1536427"/>
          </a:xfrm>
          <a:prstGeom prst="rect">
            <a:avLst/>
          </a:prstGeom>
        </p:spPr>
      </p:pic>
      <p:pic>
        <p:nvPicPr>
          <p:cNvPr id="12" name="Picture 11">
            <a:extLst>
              <a:ext uri="{FF2B5EF4-FFF2-40B4-BE49-F238E27FC236}">
                <a16:creationId xmlns:a16="http://schemas.microsoft.com/office/drawing/2014/main" id="{08D7E570-D0C7-9C48-9FB8-4A23D82C897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5816" y="4535309"/>
            <a:ext cx="2442685" cy="1835178"/>
          </a:xfrm>
          <a:prstGeom prst="rect">
            <a:avLst/>
          </a:prstGeom>
        </p:spPr>
      </p:pic>
      <p:pic>
        <p:nvPicPr>
          <p:cNvPr id="13" name="Picture 12">
            <a:extLst>
              <a:ext uri="{FF2B5EF4-FFF2-40B4-BE49-F238E27FC236}">
                <a16:creationId xmlns:a16="http://schemas.microsoft.com/office/drawing/2014/main" id="{38221D1F-A433-EC44-AE6A-ED864B7725C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7171499" y="3668404"/>
            <a:ext cx="2254287" cy="1690715"/>
          </a:xfrm>
          <a:prstGeom prst="rect">
            <a:avLst/>
          </a:prstGeom>
        </p:spPr>
      </p:pic>
    </p:spTree>
    <p:extLst>
      <p:ext uri="{BB962C8B-B14F-4D97-AF65-F5344CB8AC3E}">
        <p14:creationId xmlns:p14="http://schemas.microsoft.com/office/powerpoint/2010/main" val="794187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8AF0-6D56-BF44-8196-A88734F1F5E3}"/>
              </a:ext>
            </a:extLst>
          </p:cNvPr>
          <p:cNvSpPr>
            <a:spLocks noGrp="1"/>
          </p:cNvSpPr>
          <p:nvPr>
            <p:ph type="title"/>
          </p:nvPr>
        </p:nvSpPr>
        <p:spPr/>
        <p:txBody>
          <a:bodyPr/>
          <a:lstStyle/>
          <a:p>
            <a:r>
              <a:rPr lang="en-US" dirty="0"/>
              <a:t>SWS3009A Robotics and Deep Learning </a:t>
            </a:r>
            <a:br>
              <a:rPr lang="en-US" dirty="0"/>
            </a:br>
            <a:r>
              <a:rPr lang="en-US" dirty="0"/>
              <a:t>(Deep Learning)</a:t>
            </a:r>
          </a:p>
        </p:txBody>
      </p:sp>
      <p:sp>
        <p:nvSpPr>
          <p:cNvPr id="3" name="Content Placeholder 2">
            <a:extLst>
              <a:ext uri="{FF2B5EF4-FFF2-40B4-BE49-F238E27FC236}">
                <a16:creationId xmlns:a16="http://schemas.microsoft.com/office/drawing/2014/main" id="{61D8DD5F-35A6-6D44-BDEE-BA91493EFF84}"/>
              </a:ext>
            </a:extLst>
          </p:cNvPr>
          <p:cNvSpPr>
            <a:spLocks noGrp="1"/>
          </p:cNvSpPr>
          <p:nvPr>
            <p:ph idx="1"/>
          </p:nvPr>
        </p:nvSpPr>
        <p:spPr/>
        <p:txBody>
          <a:bodyPr/>
          <a:lstStyle/>
          <a:p>
            <a:r>
              <a:rPr lang="en-US" sz="2000" dirty="0"/>
              <a:t>Lectures will be a mix of theory and hands-on.</a:t>
            </a:r>
          </a:p>
          <a:p>
            <a:pPr lvl="1"/>
            <a:r>
              <a:rPr lang="en-US" sz="2000" dirty="0"/>
              <a:t>Language used: Python 3 (Python 2 is not supported).</a:t>
            </a:r>
          </a:p>
          <a:p>
            <a:pPr lvl="1"/>
            <a:r>
              <a:rPr lang="en-US" sz="2000" dirty="0"/>
              <a:t>Environment: </a:t>
            </a:r>
          </a:p>
          <a:p>
            <a:pPr lvl="2"/>
            <a:r>
              <a:rPr lang="en-US" sz="1800" dirty="0"/>
              <a:t>Lecture hands-on using </a:t>
            </a:r>
            <a:r>
              <a:rPr lang="en-US" sz="1800" dirty="0" err="1"/>
              <a:t>Jupyter</a:t>
            </a:r>
            <a:r>
              <a:rPr lang="en-US" sz="1800" dirty="0"/>
              <a:t>.</a:t>
            </a:r>
          </a:p>
          <a:p>
            <a:pPr lvl="2"/>
            <a:r>
              <a:rPr lang="en-US" sz="1800" dirty="0"/>
              <a:t>Labs: Any IDE you prefer. But real programmers use vim. ;)</a:t>
            </a:r>
          </a:p>
          <a:p>
            <a:r>
              <a:rPr lang="en-US" sz="2000" dirty="0"/>
              <a:t>There will be 5 lectures, and a lot of hands-on.</a:t>
            </a:r>
          </a:p>
          <a:p>
            <a:pPr lvl="1"/>
            <a:r>
              <a:rPr lang="en-US" sz="2000" dirty="0"/>
              <a:t>Covers key topics we don’t do in the lecture:</a:t>
            </a:r>
          </a:p>
          <a:p>
            <a:pPr lvl="2"/>
            <a:r>
              <a:rPr lang="en-US" sz="1800" dirty="0"/>
              <a:t>Creating and training statistical, neural network and deep learning models.</a:t>
            </a:r>
          </a:p>
          <a:p>
            <a:pPr lvl="2"/>
            <a:r>
              <a:rPr lang="en-US" sz="1800" dirty="0"/>
              <a:t>Generation of crypto keys.</a:t>
            </a:r>
          </a:p>
          <a:p>
            <a:pPr lvl="2"/>
            <a:r>
              <a:rPr lang="en-US" sz="1800" dirty="0"/>
              <a:t>Reverse proxies to control your robot from any part of the world.</a:t>
            </a:r>
          </a:p>
          <a:p>
            <a:r>
              <a:rPr lang="en-US" sz="2000" dirty="0"/>
              <a:t>This is a HEAVY but FUN course with a lot of work! </a:t>
            </a:r>
          </a:p>
          <a:p>
            <a:endParaRPr lang="en-US" sz="2000" dirty="0"/>
          </a:p>
        </p:txBody>
      </p:sp>
    </p:spTree>
    <p:extLst>
      <p:ext uri="{BB962C8B-B14F-4D97-AF65-F5344CB8AC3E}">
        <p14:creationId xmlns:p14="http://schemas.microsoft.com/office/powerpoint/2010/main" val="91569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7AF7-30A7-8D48-B30A-8A99053F41E1}"/>
              </a:ext>
            </a:extLst>
          </p:cNvPr>
          <p:cNvSpPr>
            <a:spLocks noGrp="1"/>
          </p:cNvSpPr>
          <p:nvPr>
            <p:ph type="title"/>
          </p:nvPr>
        </p:nvSpPr>
        <p:spPr/>
        <p:txBody>
          <a:bodyPr/>
          <a:lstStyle/>
          <a:p>
            <a:r>
              <a:rPr lang="en-US" dirty="0"/>
              <a:t>Installing the Course Environment</a:t>
            </a:r>
            <a:br>
              <a:rPr lang="en-US" dirty="0"/>
            </a:br>
            <a:r>
              <a:rPr lang="en-US" dirty="0"/>
              <a:t>(Intel </a:t>
            </a:r>
            <a:r>
              <a:rPr lang="en-US" dirty="0" err="1"/>
              <a:t>Macbooks</a:t>
            </a:r>
            <a:r>
              <a:rPr lang="en-US" dirty="0"/>
              <a:t>/Windows Machines Only)</a:t>
            </a:r>
          </a:p>
        </p:txBody>
      </p:sp>
      <p:sp>
        <p:nvSpPr>
          <p:cNvPr id="3" name="Content Placeholder 2">
            <a:extLst>
              <a:ext uri="{FF2B5EF4-FFF2-40B4-BE49-F238E27FC236}">
                <a16:creationId xmlns:a16="http://schemas.microsoft.com/office/drawing/2014/main" id="{D3B8BE25-7F4B-1F46-A49C-32A3330ADC5D}"/>
              </a:ext>
            </a:extLst>
          </p:cNvPr>
          <p:cNvSpPr>
            <a:spLocks noGrp="1"/>
          </p:cNvSpPr>
          <p:nvPr>
            <p:ph idx="1"/>
          </p:nvPr>
        </p:nvSpPr>
        <p:spPr/>
        <p:txBody>
          <a:bodyPr/>
          <a:lstStyle/>
          <a:p>
            <a:r>
              <a:rPr lang="en-US" dirty="0"/>
              <a:t>You will need to install Python 3.x (preferably 3.7 or better). Python 2.x will NOT be supported.</a:t>
            </a:r>
          </a:p>
          <a:p>
            <a:r>
              <a:rPr lang="en-US" dirty="0"/>
              <a:t>Once installed:</a:t>
            </a:r>
          </a:p>
          <a:p>
            <a:pPr marL="596576" lvl="1" indent="-342900">
              <a:buFont typeface="+mj-lt"/>
              <a:buAutoNum type="arabicPeriod"/>
            </a:pPr>
            <a:r>
              <a:rPr lang="en-US" dirty="0"/>
              <a:t>Create a course directory. E.g. sws3009cool.</a:t>
            </a:r>
          </a:p>
          <a:p>
            <a:pPr marL="596576" lvl="1" indent="-342900">
              <a:buFont typeface="+mj-lt"/>
              <a:buAutoNum type="arabicPeriod"/>
            </a:pPr>
            <a:r>
              <a:rPr lang="en-US" dirty="0"/>
              <a:t>Change to that directory.</a:t>
            </a:r>
          </a:p>
          <a:p>
            <a:pPr marL="596576" lvl="1" indent="-342900">
              <a:buFont typeface="+mj-lt"/>
              <a:buAutoNum type="arabicPeriod"/>
            </a:pPr>
            <a:r>
              <a:rPr lang="en-US" dirty="0"/>
              <a:t>Create a virtual environment called </a:t>
            </a:r>
            <a:r>
              <a:rPr lang="en-US" dirty="0" err="1"/>
              <a:t>venv</a:t>
            </a:r>
            <a:r>
              <a:rPr lang="en-US" dirty="0"/>
              <a:t>:</a:t>
            </a:r>
          </a:p>
          <a:p>
            <a:pPr lvl="1" indent="0">
              <a:buNone/>
            </a:pPr>
            <a:r>
              <a:rPr lang="en-US" dirty="0"/>
              <a:t>	</a:t>
            </a:r>
            <a:r>
              <a:rPr lang="en-US" dirty="0">
                <a:latin typeface="Courier New" panose="02070309020205020404" pitchFamily="49" charset="0"/>
                <a:cs typeface="Courier New" panose="02070309020205020404" pitchFamily="49" charset="0"/>
              </a:rPr>
              <a:t>python –m </a:t>
            </a:r>
            <a:r>
              <a:rPr lang="en-US" dirty="0" err="1">
                <a:latin typeface="Courier New" panose="02070309020205020404" pitchFamily="49" charset="0"/>
                <a:cs typeface="Courier New" panose="02070309020205020404" pitchFamily="49" charset="0"/>
              </a:rPr>
              <a:t>venv</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venv</a:t>
            </a:r>
            <a:endParaRPr lang="en-US" dirty="0">
              <a:latin typeface="Courier New" panose="02070309020205020404" pitchFamily="49" charset="0"/>
              <a:cs typeface="Courier New" panose="02070309020205020404" pitchFamily="49" charset="0"/>
            </a:endParaRPr>
          </a:p>
          <a:p>
            <a:pPr marL="596576" lvl="1" indent="-342900">
              <a:buFont typeface="+mj-lt"/>
              <a:buAutoNum type="arabicPeriod" startAt="4"/>
            </a:pPr>
            <a:r>
              <a:rPr lang="en-US" dirty="0"/>
              <a:t>Activate the environment:</a:t>
            </a:r>
          </a:p>
          <a:p>
            <a:pPr lvl="1" indent="0">
              <a:buNone/>
            </a:pPr>
            <a:r>
              <a:rPr lang="en-US" dirty="0"/>
              <a:t>	</a:t>
            </a:r>
            <a:r>
              <a:rPr lang="en-US" dirty="0">
                <a:latin typeface="Courier New" panose="02070309020205020404" pitchFamily="49" charset="0"/>
                <a:cs typeface="Courier New" panose="02070309020205020404" pitchFamily="49" charset="0"/>
              </a:rPr>
              <a:t>source </a:t>
            </a:r>
            <a:r>
              <a:rPr lang="en-US" dirty="0" err="1">
                <a:latin typeface="Courier New" panose="02070309020205020404" pitchFamily="49" charset="0"/>
                <a:cs typeface="Courier New" panose="02070309020205020404" pitchFamily="49" charset="0"/>
              </a:rPr>
              <a:t>venv</a:t>
            </a:r>
            <a:r>
              <a:rPr lang="en-US" dirty="0">
                <a:latin typeface="Courier New" panose="02070309020205020404" pitchFamily="49" charset="0"/>
                <a:cs typeface="Courier New" panose="02070309020205020404" pitchFamily="49" charset="0"/>
              </a:rPr>
              <a:t>/bin/activate</a:t>
            </a:r>
          </a:p>
          <a:p>
            <a:pPr marL="596576" lvl="1" indent="-342900">
              <a:buFont typeface="+mj-lt"/>
              <a:buAutoNum type="arabicPeriod" startAt="5"/>
            </a:pPr>
            <a:r>
              <a:rPr lang="en-US" dirty="0"/>
              <a:t>Install all requirements by executing (this is one command):</a:t>
            </a:r>
          </a:p>
          <a:p>
            <a:pPr lvl="1" indent="0">
              <a:buNone/>
            </a:pPr>
            <a:r>
              <a:rPr lang="en-US" sz="1600" dirty="0">
                <a:latin typeface="Courier New" panose="02070309020205020404" pitchFamily="49" charset="0"/>
                <a:cs typeface="Courier New" panose="02070309020205020404" pitchFamily="49" charset="0"/>
              </a:rPr>
              <a:t>pip3 install pandas </a:t>
            </a:r>
            <a:r>
              <a:rPr lang="en-US" sz="1600" dirty="0" err="1">
                <a:latin typeface="Courier New" panose="02070309020205020404" pitchFamily="49" charset="0"/>
                <a:cs typeface="Courier New" panose="02070309020205020404" pitchFamily="49" charset="0"/>
              </a:rPr>
              <a:t>pymongo</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tensorflow</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sklearn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jupyter</a:t>
            </a:r>
            <a:r>
              <a:rPr lang="en-US" sz="1600" dirty="0">
                <a:latin typeface="Courier New" panose="02070309020205020404" pitchFamily="49" charset="0"/>
                <a:cs typeface="Courier New" panose="02070309020205020404" pitchFamily="49" charset="0"/>
              </a:rPr>
              <a:t> requests flask pillow matplotlib </a:t>
            </a:r>
            <a:r>
              <a:rPr lang="en-US" sz="1600" dirty="0" err="1">
                <a:latin typeface="Courier New" panose="02070309020205020404" pitchFamily="49" charset="0"/>
                <a:cs typeface="Courier New" panose="02070309020205020404" pitchFamily="49" charset="0"/>
              </a:rPr>
              <a:t>tqdm</a:t>
            </a:r>
            <a:endParaRPr lang="en-US" sz="1600" dirty="0">
              <a:latin typeface="Courier New" panose="02070309020205020404" pitchFamily="49" charset="0"/>
              <a:cs typeface="Courier New" panose="02070309020205020404" pitchFamily="49" charset="0"/>
            </a:endParaRPr>
          </a:p>
          <a:p>
            <a:pPr lvl="1" indent="0">
              <a:buNone/>
            </a:pPr>
            <a:r>
              <a:rPr lang="en-US" dirty="0"/>
              <a:t>Note: To exit the virtual environment, enter the following command:</a:t>
            </a:r>
          </a:p>
          <a:p>
            <a:pPr lvl="1" indent="0">
              <a:buNone/>
            </a:pPr>
            <a:r>
              <a:rPr lang="en-US" dirty="0"/>
              <a:t>	</a:t>
            </a:r>
            <a:r>
              <a:rPr lang="en-US" dirty="0">
                <a:latin typeface="Courier New" panose="02070309020205020404" pitchFamily="49" charset="0"/>
                <a:cs typeface="Courier New" panose="02070309020205020404" pitchFamily="49" charset="0"/>
              </a:rPr>
              <a:t>deactivate</a:t>
            </a:r>
          </a:p>
        </p:txBody>
      </p:sp>
    </p:spTree>
    <p:extLst>
      <p:ext uri="{BB962C8B-B14F-4D97-AF65-F5344CB8AC3E}">
        <p14:creationId xmlns:p14="http://schemas.microsoft.com/office/powerpoint/2010/main" val="40238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5420-41C1-07D3-A107-A95CF0F7CDAC}"/>
              </a:ext>
            </a:extLst>
          </p:cNvPr>
          <p:cNvSpPr>
            <a:spLocks noGrp="1"/>
          </p:cNvSpPr>
          <p:nvPr>
            <p:ph type="title"/>
          </p:nvPr>
        </p:nvSpPr>
        <p:spPr/>
        <p:txBody>
          <a:bodyPr/>
          <a:lstStyle/>
          <a:p>
            <a:r>
              <a:rPr lang="en-US" dirty="0"/>
              <a:t>Special Note:</a:t>
            </a:r>
            <a:br>
              <a:rPr lang="en-US" dirty="0"/>
            </a:br>
            <a:r>
              <a:rPr lang="en-US" dirty="0"/>
              <a:t>Students with Apple M1 / M2 </a:t>
            </a:r>
            <a:r>
              <a:rPr lang="en-US" dirty="0" err="1"/>
              <a:t>Macbooks</a:t>
            </a:r>
            <a:endParaRPr lang="en-US" dirty="0"/>
          </a:p>
        </p:txBody>
      </p:sp>
      <p:sp>
        <p:nvSpPr>
          <p:cNvPr id="3" name="Content Placeholder 2">
            <a:extLst>
              <a:ext uri="{FF2B5EF4-FFF2-40B4-BE49-F238E27FC236}">
                <a16:creationId xmlns:a16="http://schemas.microsoft.com/office/drawing/2014/main" id="{5768EBB5-9ACC-B349-CA0E-85E71E448F92}"/>
              </a:ext>
            </a:extLst>
          </p:cNvPr>
          <p:cNvSpPr>
            <a:spLocks noGrp="1"/>
          </p:cNvSpPr>
          <p:nvPr>
            <p:ph idx="1"/>
          </p:nvPr>
        </p:nvSpPr>
        <p:spPr/>
        <p:txBody>
          <a:bodyPr/>
          <a:lstStyle/>
          <a:p>
            <a:r>
              <a:rPr lang="en-US" dirty="0"/>
              <a:t>Please follow the instructions here:</a:t>
            </a:r>
          </a:p>
          <a:p>
            <a:pPr marL="0" indent="0">
              <a:buNone/>
            </a:pPr>
            <a:endParaRPr lang="en-US" dirty="0"/>
          </a:p>
          <a:p>
            <a:pPr marL="0" indent="0">
              <a:buNone/>
            </a:pPr>
            <a:r>
              <a:rPr lang="en-US" dirty="0">
                <a:hlinkClick r:id="rId2"/>
              </a:rPr>
              <a:t>https://developer.apple.com/metal/tensorflow-plugin/</a:t>
            </a:r>
            <a:endParaRPr lang="en-US" dirty="0"/>
          </a:p>
          <a:p>
            <a:pPr marL="0" indent="0">
              <a:buNone/>
            </a:pPr>
            <a:endParaRPr lang="en-US" dirty="0"/>
          </a:p>
          <a:p>
            <a:r>
              <a:rPr lang="en-US" dirty="0"/>
              <a:t>Once </a:t>
            </a:r>
            <a:r>
              <a:rPr lang="en-US" dirty="0" err="1"/>
              <a:t>Tensorflow</a:t>
            </a:r>
            <a:r>
              <a:rPr lang="en-US" dirty="0"/>
              <a:t> has been installed, install the rest of your software (this is one command):</a:t>
            </a:r>
          </a:p>
          <a:p>
            <a:pPr marL="0" indent="0">
              <a:buNone/>
            </a:pPr>
            <a:r>
              <a:rPr lang="en-US" b="0" dirty="0">
                <a:latin typeface="Courier New" panose="02070309020205020404" pitchFamily="49" charset="0"/>
                <a:cs typeface="Courier New" panose="02070309020205020404" pitchFamily="49" charset="0"/>
              </a:rPr>
              <a:t>	</a:t>
            </a:r>
          </a:p>
          <a:p>
            <a:pPr lvl="1" indent="0">
              <a:buNone/>
            </a:pPr>
            <a:r>
              <a:rPr lang="en-US" sz="1800" dirty="0">
                <a:latin typeface="Courier New" panose="02070309020205020404" pitchFamily="49" charset="0"/>
                <a:cs typeface="Courier New" panose="02070309020205020404" pitchFamily="49" charset="0"/>
              </a:rPr>
              <a:t>pip3 install pandas </a:t>
            </a:r>
            <a:r>
              <a:rPr lang="en-US" sz="1800" dirty="0" err="1">
                <a:latin typeface="Courier New" panose="02070309020205020404" pitchFamily="49" charset="0"/>
                <a:cs typeface="Courier New" panose="02070309020205020404" pitchFamily="49" charset="0"/>
              </a:rPr>
              <a:t>pymongo</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sklearn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jupyter</a:t>
            </a:r>
            <a:r>
              <a:rPr lang="en-US" sz="1800" dirty="0">
                <a:latin typeface="Courier New" panose="02070309020205020404" pitchFamily="49" charset="0"/>
                <a:cs typeface="Courier New" panose="02070309020205020404" pitchFamily="49" charset="0"/>
              </a:rPr>
              <a:t> requests flask pillow matplotlib </a:t>
            </a:r>
            <a:r>
              <a:rPr lang="en-US" sz="1800" dirty="0" err="1">
                <a:latin typeface="Courier New" panose="02070309020205020404" pitchFamily="49" charset="0"/>
                <a:cs typeface="Courier New" panose="02070309020205020404" pitchFamily="49" charset="0"/>
              </a:rPr>
              <a:t>tqdm</a:t>
            </a:r>
            <a:endParaRPr lang="en-US" sz="1800" dirty="0">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0453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3317-8C82-214F-9CC5-938F8E140F16}"/>
              </a:ext>
            </a:extLst>
          </p:cNvPr>
          <p:cNvSpPr>
            <a:spLocks noGrp="1"/>
          </p:cNvSpPr>
          <p:nvPr>
            <p:ph type="title"/>
          </p:nvPr>
        </p:nvSpPr>
        <p:spPr/>
        <p:txBody>
          <a:bodyPr/>
          <a:lstStyle/>
          <a:p>
            <a:r>
              <a:rPr lang="en-US" dirty="0"/>
              <a:t>Neural Networks</a:t>
            </a:r>
            <a:br>
              <a:rPr lang="en-US" dirty="0"/>
            </a:br>
            <a:r>
              <a:rPr lang="en-US" dirty="0"/>
              <a:t>Introduction</a:t>
            </a:r>
          </a:p>
        </p:txBody>
      </p:sp>
      <p:sp>
        <p:nvSpPr>
          <p:cNvPr id="3" name="Content Placeholder 2">
            <a:extLst>
              <a:ext uri="{FF2B5EF4-FFF2-40B4-BE49-F238E27FC236}">
                <a16:creationId xmlns:a16="http://schemas.microsoft.com/office/drawing/2014/main" id="{761D8B74-E31F-6942-B345-ADEB632B6632}"/>
              </a:ext>
            </a:extLst>
          </p:cNvPr>
          <p:cNvSpPr>
            <a:spLocks noGrp="1"/>
          </p:cNvSpPr>
          <p:nvPr>
            <p:ph idx="1"/>
          </p:nvPr>
        </p:nvSpPr>
        <p:spPr/>
        <p:txBody>
          <a:bodyPr/>
          <a:lstStyle/>
          <a:p>
            <a:r>
              <a:rPr lang="en-US" dirty="0"/>
              <a:t>Now we will look at the basics of deep learning: Neural network learning laws.</a:t>
            </a:r>
          </a:p>
          <a:p>
            <a:pPr lvl="1"/>
            <a:r>
              <a:rPr lang="en-US" dirty="0"/>
              <a:t>Unsupervised learning.</a:t>
            </a:r>
          </a:p>
          <a:p>
            <a:pPr lvl="1"/>
            <a:r>
              <a:rPr lang="en-US" dirty="0"/>
              <a:t>Supervised learning using gradient descent.</a:t>
            </a:r>
          </a:p>
          <a:p>
            <a:pPr lvl="1"/>
            <a:r>
              <a:rPr lang="en-US" dirty="0"/>
              <a:t>Problems with neural networks and how to solve them.</a:t>
            </a:r>
          </a:p>
          <a:p>
            <a:r>
              <a:rPr lang="en-US" dirty="0"/>
              <a:t>We will also be looking at some hands-on for programming neural networks using </a:t>
            </a:r>
            <a:r>
              <a:rPr lang="en-US" dirty="0" err="1"/>
              <a:t>Keras</a:t>
            </a:r>
            <a:r>
              <a:rPr lang="en-US" dirty="0"/>
              <a:t> (built into TensorFlow).</a:t>
            </a:r>
          </a:p>
          <a:p>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71340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3786E-63F7-E44B-BC5A-A17344CBA2E7}"/>
              </a:ext>
            </a:extLst>
          </p:cNvPr>
          <p:cNvSpPr>
            <a:spLocks noGrp="1"/>
          </p:cNvSpPr>
          <p:nvPr>
            <p:ph type="title"/>
          </p:nvPr>
        </p:nvSpPr>
        <p:spPr/>
        <p:txBody>
          <a:bodyPr/>
          <a:lstStyle/>
          <a:p>
            <a:r>
              <a:rPr lang="en-US" dirty="0"/>
              <a:t>introduction to learning laws</a:t>
            </a:r>
          </a:p>
        </p:txBody>
      </p:sp>
      <p:sp>
        <p:nvSpPr>
          <p:cNvPr id="3" name="Text Placeholder 2">
            <a:extLst>
              <a:ext uri="{FF2B5EF4-FFF2-40B4-BE49-F238E27FC236}">
                <a16:creationId xmlns:a16="http://schemas.microsoft.com/office/drawing/2014/main" id="{8327F64F-134C-2646-ADC3-9754A9337C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8295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Revision:</a:t>
            </a:r>
            <a:br>
              <a:rPr lang="en-US" dirty="0"/>
            </a:br>
            <a:r>
              <a:rPr lang="en-US" dirty="0"/>
              <a:t>Neural Networks</a:t>
            </a:r>
            <a:endParaRPr lang="en-SG" dirty="0"/>
          </a:p>
        </p:txBody>
      </p:sp>
      <p:sp>
        <p:nvSpPr>
          <p:cNvPr id="3" name="Content Placeholder 2"/>
          <p:cNvSpPr>
            <a:spLocks noGrp="1"/>
          </p:cNvSpPr>
          <p:nvPr>
            <p:ph idx="1"/>
          </p:nvPr>
        </p:nvSpPr>
        <p:spPr>
          <a:xfrm>
            <a:off x="550500" y="1980723"/>
            <a:ext cx="7771327" cy="2645985"/>
          </a:xfrm>
        </p:spPr>
        <p:txBody>
          <a:bodyPr/>
          <a:lstStyle/>
          <a:p>
            <a:r>
              <a:rPr lang="en-US" dirty="0"/>
              <a:t>Recall: Neural networks are made of neurons.</a:t>
            </a:r>
          </a:p>
          <a:p>
            <a:pPr lvl="1"/>
            <a:r>
              <a:rPr lang="en-US" dirty="0"/>
              <a:t>Like the biological neurons, the “neurons” here also sum inputs through weights.</a:t>
            </a:r>
          </a:p>
          <a:p>
            <a:pPr lvl="1"/>
            <a:r>
              <a:rPr lang="en-US" dirty="0"/>
              <a:t>The neuron “fires” (outputs a “1”) if the sum exceeds a threshold, through an “activation function”.</a:t>
            </a:r>
          </a:p>
          <a:p>
            <a:pPr lvl="1"/>
            <a:r>
              <a:rPr lang="en-US" dirty="0"/>
              <a:t>The summation is essentially a dot product </a:t>
            </a:r>
            <a:r>
              <a:rPr lang="en-US" i="1" dirty="0" err="1"/>
              <a:t>w</a:t>
            </a:r>
            <a:r>
              <a:rPr lang="en-US" i="1" baseline="30000" dirty="0" err="1"/>
              <a:t>T</a:t>
            </a:r>
            <a:r>
              <a:rPr lang="en-US" i="1" dirty="0" err="1"/>
              <a:t>x</a:t>
            </a:r>
            <a:r>
              <a:rPr lang="en-US" dirty="0"/>
              <a:t>, and the neuron can be specified by </a:t>
            </a:r>
            <a:r>
              <a:rPr lang="en-US" i="1" dirty="0"/>
              <a:t>g(</a:t>
            </a:r>
            <a:r>
              <a:rPr lang="en-US" i="1" dirty="0" err="1"/>
              <a:t>w</a:t>
            </a:r>
            <a:r>
              <a:rPr lang="en-US" i="1" baseline="30000" dirty="0" err="1"/>
              <a:t>T</a:t>
            </a:r>
            <a:r>
              <a:rPr lang="en-US" i="1" dirty="0" err="1"/>
              <a:t>x</a:t>
            </a:r>
            <a:r>
              <a:rPr lang="en-US" i="1" dirty="0"/>
              <a:t>)</a:t>
            </a:r>
            <a:r>
              <a:rPr lang="en-US" dirty="0"/>
              <a:t> where </a:t>
            </a:r>
            <a:r>
              <a:rPr lang="en-US" i="1" dirty="0"/>
              <a:t>g(.)</a:t>
            </a:r>
            <a:r>
              <a:rPr lang="en-US" dirty="0"/>
              <a:t> is the “activation function”.</a:t>
            </a:r>
          </a:p>
          <a:p>
            <a:pPr lvl="2" indent="0">
              <a:buNone/>
            </a:pPr>
            <a:endParaRPr lang="en-SG" i="1" dirty="0"/>
          </a:p>
        </p:txBody>
      </p:sp>
      <p:pic>
        <p:nvPicPr>
          <p:cNvPr id="5" name="Picture 2" descr="Image result for percep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1" y="4626708"/>
            <a:ext cx="3341563" cy="18065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794" y="4684881"/>
            <a:ext cx="3114431" cy="169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636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E9E8-120A-C64C-9B68-18282E131907}"/>
              </a:ext>
            </a:extLst>
          </p:cNvPr>
          <p:cNvSpPr>
            <a:spLocks noGrp="1"/>
          </p:cNvSpPr>
          <p:nvPr>
            <p:ph type="title"/>
          </p:nvPr>
        </p:nvSpPr>
        <p:spPr/>
        <p:txBody>
          <a:bodyPr/>
          <a:lstStyle/>
          <a:p>
            <a:r>
              <a:rPr lang="en-US" dirty="0"/>
              <a:t>Revision:</a:t>
            </a:r>
            <a:br>
              <a:rPr lang="en-US" dirty="0"/>
            </a:br>
            <a:r>
              <a:rPr lang="en-US" dirty="0"/>
              <a:t>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0BE6F5-572B-284F-82A5-ACD7F3E4F9C4}"/>
                  </a:ext>
                </a:extLst>
              </p:cNvPr>
              <p:cNvSpPr>
                <a:spLocks noGrp="1"/>
              </p:cNvSpPr>
              <p:nvPr>
                <p:ph idx="1"/>
              </p:nvPr>
            </p:nvSpPr>
            <p:spPr>
              <a:xfrm>
                <a:off x="550500" y="1818969"/>
                <a:ext cx="6237276" cy="4718992"/>
              </a:xfrm>
            </p:spPr>
            <p:txBody>
              <a:bodyPr/>
              <a:lstStyle/>
              <a:p>
                <a:r>
                  <a:rPr lang="en-US" dirty="0"/>
                  <a:t>The chief problem in neural networks is how to fix the weights </a:t>
                </a:r>
                <a:r>
                  <a:rPr lang="en-US" i="1" dirty="0"/>
                  <a:t>w</a:t>
                </a:r>
                <a:r>
                  <a:rPr lang="en-US" i="1" baseline="-25000" dirty="0"/>
                  <a:t>0</a:t>
                </a:r>
                <a:r>
                  <a:rPr lang="en-US" dirty="0"/>
                  <a:t> to </a:t>
                </a:r>
                <a:r>
                  <a:rPr lang="en-US" i="1" dirty="0"/>
                  <a:t>w</a:t>
                </a:r>
                <a:r>
                  <a:rPr lang="en-US" i="1" baseline="-25000" dirty="0"/>
                  <a:t>n-1</a:t>
                </a:r>
                <a:r>
                  <a:rPr lang="en-US" baseline="-25000" dirty="0"/>
                  <a:t>.</a:t>
                </a:r>
              </a:p>
              <a:p>
                <a:pPr lvl="1"/>
                <a:r>
                  <a:rPr lang="en-US" dirty="0"/>
                  <a:t>Similar problem to linear regression: We need to find weight values that minimize an error function E.</a:t>
                </a:r>
              </a:p>
              <a:p>
                <a:pPr lvl="1"/>
                <a:r>
                  <a:rPr lang="en-US" dirty="0"/>
                  <a:t>Mathematically we want we want to find a set of weights W such that:</a:t>
                </a:r>
              </a:p>
              <a:p>
                <a:pPr lvl="1" indent="0">
                  <a:buNone/>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𝑑𝑊</m:t>
                        </m:r>
                      </m:den>
                    </m:f>
                    <m:r>
                      <a:rPr lang="en-US" b="0" i="1" smtClean="0">
                        <a:latin typeface="Cambria Math" panose="02040503050406030204" pitchFamily="18" charset="0"/>
                      </a:rPr>
                      <m:t>=0</m:t>
                    </m:r>
                  </m:oMath>
                </a14:m>
                <a:endParaRPr lang="en-US" dirty="0"/>
              </a:p>
              <a:p>
                <a:pPr lvl="1"/>
                <a:r>
                  <a:rPr lang="en-US" dirty="0"/>
                  <a:t>As we shall see, unlike Linear Regression, this problem has no analytical solutions.</a:t>
                </a:r>
              </a:p>
              <a:p>
                <a:r>
                  <a:rPr lang="en-US" dirty="0"/>
                  <a:t>We will instead look at a class of numerical solutions called “Learning Laws”.</a:t>
                </a:r>
              </a:p>
              <a:p>
                <a:pPr lvl="1"/>
                <a:r>
                  <a:rPr lang="en-US" dirty="0"/>
                  <a:t>Note that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𝑑𝐸</m:t>
                        </m:r>
                      </m:num>
                      <m:den>
                        <m:r>
                          <a:rPr lang="en-US" i="1">
                            <a:latin typeface="Cambria Math" panose="02040503050406030204" pitchFamily="18" charset="0"/>
                          </a:rPr>
                          <m:t>𝑑𝑊</m:t>
                        </m:r>
                      </m:den>
                    </m:f>
                    <m:r>
                      <a:rPr lang="en-US" i="1">
                        <a:latin typeface="Cambria Math" panose="02040503050406030204" pitchFamily="18" charset="0"/>
                      </a:rPr>
                      <m:t>=0</m:t>
                    </m:r>
                  </m:oMath>
                </a14:m>
                <a:r>
                  <a:rPr lang="en-US" dirty="0"/>
                  <a:t> does not guarantee a minima: It also occurs at maxima. </a:t>
                </a:r>
              </a:p>
              <a:p>
                <a:pPr lvl="1"/>
                <a:r>
                  <a:rPr lang="en-US" dirty="0"/>
                  <a:t>The algorithm has to be designed to guarantee only minimum solutions.</a:t>
                </a:r>
              </a:p>
              <a:p>
                <a:pPr lvl="1"/>
                <a:endParaRPr lang="en-US" dirty="0"/>
              </a:p>
            </p:txBody>
          </p:sp>
        </mc:Choice>
        <mc:Fallback xmlns="">
          <p:sp>
            <p:nvSpPr>
              <p:cNvPr id="3" name="Content Placeholder 2">
                <a:extLst>
                  <a:ext uri="{FF2B5EF4-FFF2-40B4-BE49-F238E27FC236}">
                    <a16:creationId xmlns:a16="http://schemas.microsoft.com/office/drawing/2014/main" id="{E80BE6F5-572B-284F-82A5-ACD7F3E4F9C4}"/>
                  </a:ext>
                </a:extLst>
              </p:cNvPr>
              <p:cNvSpPr>
                <a:spLocks noGrp="1" noRot="1" noChangeAspect="1" noMove="1" noResize="1" noEditPoints="1" noAdjustHandles="1" noChangeArrowheads="1" noChangeShapeType="1" noTextEdit="1"/>
              </p:cNvSpPr>
              <p:nvPr>
                <p:ph idx="1"/>
              </p:nvPr>
            </p:nvSpPr>
            <p:spPr>
              <a:xfrm>
                <a:off x="550500" y="1818969"/>
                <a:ext cx="6237276" cy="4718992"/>
              </a:xfrm>
              <a:blipFill>
                <a:blip r:embed="rId2"/>
                <a:stretch>
                  <a:fillRect l="-203" b="-187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FD59CBE-9D9B-9C44-8392-C39399075955}"/>
              </a:ext>
            </a:extLst>
          </p:cNvPr>
          <p:cNvPicPr>
            <a:picLocks noChangeAspect="1"/>
          </p:cNvPicPr>
          <p:nvPr/>
        </p:nvPicPr>
        <p:blipFill>
          <a:blip r:embed="rId3"/>
          <a:stretch>
            <a:fillRect/>
          </a:stretch>
        </p:blipFill>
        <p:spPr>
          <a:xfrm>
            <a:off x="6787776" y="1818969"/>
            <a:ext cx="2356223" cy="1975791"/>
          </a:xfrm>
          <a:prstGeom prst="rect">
            <a:avLst/>
          </a:prstGeom>
        </p:spPr>
      </p:pic>
    </p:spTree>
    <p:extLst>
      <p:ext uri="{BB962C8B-B14F-4D97-AF65-F5344CB8AC3E}">
        <p14:creationId xmlns:p14="http://schemas.microsoft.com/office/powerpoint/2010/main" val="3293822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D41E-2237-AD4F-9A69-EB955F91CAC4}"/>
              </a:ext>
            </a:extLst>
          </p:cNvPr>
          <p:cNvSpPr>
            <a:spLocks noGrp="1"/>
          </p:cNvSpPr>
          <p:nvPr>
            <p:ph type="title"/>
          </p:nvPr>
        </p:nvSpPr>
        <p:spPr/>
        <p:txBody>
          <a:bodyPr/>
          <a:lstStyle/>
          <a:p>
            <a:r>
              <a:rPr lang="en-US" dirty="0"/>
              <a:t>Learning Laws</a:t>
            </a:r>
          </a:p>
        </p:txBody>
      </p:sp>
      <p:sp>
        <p:nvSpPr>
          <p:cNvPr id="3" name="Content Placeholder 2">
            <a:extLst>
              <a:ext uri="{FF2B5EF4-FFF2-40B4-BE49-F238E27FC236}">
                <a16:creationId xmlns:a16="http://schemas.microsoft.com/office/drawing/2014/main" id="{8F147A93-FC54-5A4B-B060-75BD9B795144}"/>
              </a:ext>
            </a:extLst>
          </p:cNvPr>
          <p:cNvSpPr>
            <a:spLocks noGrp="1"/>
          </p:cNvSpPr>
          <p:nvPr>
            <p:ph idx="1"/>
          </p:nvPr>
        </p:nvSpPr>
        <p:spPr/>
        <p:txBody>
          <a:bodyPr/>
          <a:lstStyle/>
          <a:p>
            <a:r>
              <a:rPr lang="en-US" dirty="0"/>
              <a:t>Two classes of learning laws:</a:t>
            </a:r>
          </a:p>
          <a:p>
            <a:pPr lvl="1"/>
            <a:r>
              <a:rPr lang="en-US" dirty="0"/>
              <a:t>Unsupervised learning: </a:t>
            </a:r>
          </a:p>
          <a:p>
            <a:pPr lvl="2"/>
            <a:r>
              <a:rPr lang="en-US" dirty="0"/>
              <a:t>Tons of data is thrown at the NN.</a:t>
            </a:r>
          </a:p>
          <a:p>
            <a:pPr lvl="2"/>
            <a:r>
              <a:rPr lang="en-US" dirty="0"/>
              <a:t>The NN does its own inference on the structure and relationships in the data.</a:t>
            </a:r>
          </a:p>
          <a:p>
            <a:pPr lvl="2"/>
            <a:r>
              <a:rPr lang="en-US" dirty="0"/>
              <a:t>Due to lack of time, we will not look at unsupervised learning. Materials are provided for your own self-learning.</a:t>
            </a:r>
          </a:p>
          <a:p>
            <a:pPr lvl="1"/>
            <a:r>
              <a:rPr lang="en-US" dirty="0"/>
              <a:t>Supervised learning:</a:t>
            </a:r>
          </a:p>
          <a:p>
            <a:pPr lvl="2"/>
            <a:r>
              <a:rPr lang="en-US" dirty="0"/>
              <a:t>We give the NN the data and the correct labels (or values we want to produce) from the data.</a:t>
            </a:r>
          </a:p>
          <a:p>
            <a:pPr lvl="2"/>
            <a:r>
              <a:rPr lang="en-US" dirty="0"/>
              <a:t>The NN then optimizes its weights to mimic the generator function for the data, based on what we tell it.</a:t>
            </a:r>
          </a:p>
        </p:txBody>
      </p:sp>
    </p:spTree>
    <p:extLst>
      <p:ext uri="{BB962C8B-B14F-4D97-AF65-F5344CB8AC3E}">
        <p14:creationId xmlns:p14="http://schemas.microsoft.com/office/powerpoint/2010/main" val="2822883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E5EFA-F139-F149-917F-F30122EAC00B}"/>
              </a:ext>
            </a:extLst>
          </p:cNvPr>
          <p:cNvSpPr>
            <a:spLocks noGrp="1"/>
          </p:cNvSpPr>
          <p:nvPr>
            <p:ph type="title"/>
          </p:nvPr>
        </p:nvSpPr>
        <p:spPr/>
        <p:txBody>
          <a:bodyPr/>
          <a:lstStyle/>
          <a:p>
            <a:r>
              <a:rPr lang="en-US" dirty="0"/>
              <a:t>unsupervised learning</a:t>
            </a:r>
            <a:br>
              <a:rPr lang="en-US" dirty="0"/>
            </a:br>
            <a:endParaRPr lang="en-US" dirty="0"/>
          </a:p>
        </p:txBody>
      </p:sp>
      <p:sp>
        <p:nvSpPr>
          <p:cNvPr id="5" name="Text Placeholder 4">
            <a:extLst>
              <a:ext uri="{FF2B5EF4-FFF2-40B4-BE49-F238E27FC236}">
                <a16:creationId xmlns:a16="http://schemas.microsoft.com/office/drawing/2014/main" id="{5EA51A09-DA39-A34D-B459-FC8907E4E5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4490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Content Placeholder 2"/>
          <p:cNvSpPr>
            <a:spLocks noGrp="1"/>
          </p:cNvSpPr>
          <p:nvPr>
            <p:ph idx="1"/>
          </p:nvPr>
        </p:nvSpPr>
        <p:spPr/>
        <p:txBody>
          <a:bodyPr/>
          <a:lstStyle/>
          <a:p>
            <a:r>
              <a:rPr lang="en-US" dirty="0"/>
              <a:t>In unsupervised learning, the neural network is given data samples, but no descriptions of what the data samples mean.</a:t>
            </a:r>
          </a:p>
          <a:p>
            <a:r>
              <a:rPr lang="en-US" dirty="0"/>
              <a:t>The job of the neural network is then to automatically learn relationships and structure between the data samples.</a:t>
            </a:r>
          </a:p>
          <a:p>
            <a:r>
              <a:rPr lang="en-US" dirty="0"/>
              <a:t>There are several such networks:</a:t>
            </a:r>
          </a:p>
          <a:p>
            <a:pPr lvl="1"/>
            <a:r>
              <a:rPr lang="en-US" dirty="0" err="1"/>
              <a:t>Hebbian</a:t>
            </a:r>
            <a:r>
              <a:rPr lang="en-US" dirty="0"/>
              <a:t> Learning: Neural networks that strengthen or weaken connections between neurons based on sample data.</a:t>
            </a:r>
          </a:p>
          <a:p>
            <a:pPr lvl="1"/>
            <a:r>
              <a:rPr lang="en-US" dirty="0" err="1"/>
              <a:t>Adverserial</a:t>
            </a:r>
            <a:r>
              <a:rPr lang="en-US" dirty="0"/>
              <a:t> Learning: Two neural networks that compete with each other based on sample data.</a:t>
            </a:r>
          </a:p>
          <a:p>
            <a:pPr lvl="1"/>
            <a:r>
              <a:rPr lang="en-US" dirty="0"/>
              <a:t>Self Organizing Maps: A neural network that partitions the vector space based on sample data </a:t>
            </a:r>
            <a:r>
              <a:rPr lang="mr-IN" dirty="0"/>
              <a:t>–</a:t>
            </a:r>
            <a:r>
              <a:rPr lang="en-US" dirty="0"/>
              <a:t> “Clustering”.</a:t>
            </a:r>
          </a:p>
          <a:p>
            <a:r>
              <a:rPr lang="en-US" dirty="0"/>
              <a:t>In our lecture we will only look at self organizing maps.</a:t>
            </a:r>
          </a:p>
        </p:txBody>
      </p:sp>
    </p:spTree>
    <p:extLst>
      <p:ext uri="{BB962C8B-B14F-4D97-AF65-F5344CB8AC3E}">
        <p14:creationId xmlns:p14="http://schemas.microsoft.com/office/powerpoint/2010/main" val="3384090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BE29-62E2-BFE9-D5AB-A157208BF89A}"/>
              </a:ext>
            </a:extLst>
          </p:cNvPr>
          <p:cNvSpPr>
            <a:spLocks noGrp="1"/>
          </p:cNvSpPr>
          <p:nvPr>
            <p:ph type="title"/>
          </p:nvPr>
        </p:nvSpPr>
        <p:spPr/>
        <p:txBody>
          <a:bodyPr/>
          <a:lstStyle/>
          <a:p>
            <a:r>
              <a:rPr lang="en-GB" dirty="0"/>
              <a:t>Our Motivation</a:t>
            </a:r>
          </a:p>
        </p:txBody>
      </p:sp>
      <p:sp>
        <p:nvSpPr>
          <p:cNvPr id="3" name="Content Placeholder 2">
            <a:extLst>
              <a:ext uri="{FF2B5EF4-FFF2-40B4-BE49-F238E27FC236}">
                <a16:creationId xmlns:a16="http://schemas.microsoft.com/office/drawing/2014/main" id="{F957E99B-590D-F28C-72C2-71E6BCD1288A}"/>
              </a:ext>
            </a:extLst>
          </p:cNvPr>
          <p:cNvSpPr>
            <a:spLocks noGrp="1"/>
          </p:cNvSpPr>
          <p:nvPr>
            <p:ph idx="1"/>
          </p:nvPr>
        </p:nvSpPr>
        <p:spPr>
          <a:xfrm>
            <a:off x="550500" y="1818969"/>
            <a:ext cx="5585394" cy="4405546"/>
          </a:xfrm>
        </p:spPr>
        <p:txBody>
          <a:bodyPr/>
          <a:lstStyle/>
          <a:p>
            <a:r>
              <a:rPr lang="en-GB" dirty="0" err="1"/>
              <a:t>ChatGPT</a:t>
            </a:r>
            <a:r>
              <a:rPr lang="en-GB" dirty="0"/>
              <a:t> is (sort of) awesome!</a:t>
            </a:r>
          </a:p>
          <a:p>
            <a:pPr lvl="1"/>
            <a:r>
              <a:rPr lang="en-GB" dirty="0"/>
              <a:t>GPT4 has digested almost all the text in the universe! (I.e. what’s available on the internet)</a:t>
            </a:r>
          </a:p>
          <a:p>
            <a:pPr lvl="1"/>
            <a:r>
              <a:rPr lang="en-GB" dirty="0"/>
              <a:t>But it’s just text; life is more than text!</a:t>
            </a:r>
          </a:p>
          <a:p>
            <a:r>
              <a:rPr lang="en-GB" dirty="0"/>
              <a:t>Our goal then is to integrate AI with sensors and actuators.</a:t>
            </a:r>
          </a:p>
          <a:p>
            <a:pPr lvl="1"/>
            <a:r>
              <a:rPr lang="en-GB" dirty="0"/>
              <a:t>What could be more fun than working with robots?</a:t>
            </a:r>
          </a:p>
          <a:p>
            <a:r>
              <a:rPr lang="en-GB" dirty="0"/>
              <a:t>Our methodology:</a:t>
            </a:r>
          </a:p>
          <a:p>
            <a:pPr lvl="1"/>
            <a:r>
              <a:rPr lang="en-GB" dirty="0"/>
              <a:t>Two tracks – One on robotics and one on AI.</a:t>
            </a:r>
          </a:p>
          <a:p>
            <a:pPr lvl="1"/>
            <a:r>
              <a:rPr lang="en-GB" dirty="0"/>
              <a:t>Two projects:</a:t>
            </a:r>
          </a:p>
          <a:p>
            <a:pPr lvl="2"/>
            <a:r>
              <a:rPr lang="en-GB" dirty="0"/>
              <a:t>A baseline project to ensure you’ve gotten all the basic concepts down.</a:t>
            </a:r>
          </a:p>
          <a:p>
            <a:pPr lvl="2"/>
            <a:r>
              <a:rPr lang="en-GB" dirty="0"/>
              <a:t>A project that YOU dream up. </a:t>
            </a:r>
          </a:p>
          <a:p>
            <a:endParaRPr lang="en-GB" dirty="0"/>
          </a:p>
        </p:txBody>
      </p:sp>
      <p:pic>
        <p:nvPicPr>
          <p:cNvPr id="1026" name="Picture 2" descr="OpenAI Releases GPT-4: Now Available In ChatGPT &amp; Bing">
            <a:extLst>
              <a:ext uri="{FF2B5EF4-FFF2-40B4-BE49-F238E27FC236}">
                <a16:creationId xmlns:a16="http://schemas.microsoft.com/office/drawing/2014/main" id="{58AAD8F2-275D-9C2C-A003-4173E3B40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894" y="1461249"/>
            <a:ext cx="2832018" cy="1591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210DAB-E56A-F7C2-CF53-36CCC9320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494" y="3466619"/>
            <a:ext cx="3061177" cy="2652859"/>
          </a:xfrm>
          <a:prstGeom prst="rect">
            <a:avLst/>
          </a:prstGeom>
        </p:spPr>
      </p:pic>
    </p:spTree>
    <p:extLst>
      <p:ext uri="{BB962C8B-B14F-4D97-AF65-F5344CB8AC3E}">
        <p14:creationId xmlns:p14="http://schemas.microsoft.com/office/powerpoint/2010/main" val="4147901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 </a:t>
            </a:r>
            <a:br>
              <a:rPr lang="en-US" dirty="0"/>
            </a:br>
            <a:r>
              <a:rPr lang="en-US" dirty="0"/>
              <a:t>Self Organizing Maps</a:t>
            </a:r>
          </a:p>
        </p:txBody>
      </p:sp>
      <p:sp>
        <p:nvSpPr>
          <p:cNvPr id="3" name="Content Placeholder 2"/>
          <p:cNvSpPr>
            <a:spLocks noGrp="1"/>
          </p:cNvSpPr>
          <p:nvPr>
            <p:ph idx="1"/>
          </p:nvPr>
        </p:nvSpPr>
        <p:spPr>
          <a:xfrm>
            <a:off x="550501" y="1980723"/>
            <a:ext cx="5200760" cy="4243791"/>
          </a:xfrm>
        </p:spPr>
        <p:txBody>
          <a:bodyPr/>
          <a:lstStyle/>
          <a:p>
            <a:r>
              <a:rPr lang="en-US" dirty="0"/>
              <a:t>The Self Organizing Map (SOM) is based on the following principles: </a:t>
            </a:r>
          </a:p>
          <a:p>
            <a:pPr lvl="1"/>
            <a:r>
              <a:rPr lang="en-US" dirty="0"/>
              <a:t>Given a sample vector </a:t>
            </a:r>
            <a:r>
              <a:rPr lang="en-US" i="1" dirty="0" err="1"/>
              <a:t>v</a:t>
            </a:r>
            <a:r>
              <a:rPr lang="en-US" i="1" baseline="-25000" dirty="0" err="1"/>
              <a:t>k</a:t>
            </a:r>
            <a:r>
              <a:rPr lang="en-US" i="1" dirty="0"/>
              <a:t>, </a:t>
            </a:r>
          </a:p>
          <a:p>
            <a:pPr lvl="1"/>
            <a:r>
              <a:rPr lang="en-US" dirty="0"/>
              <a:t>The neuron (which we will call a “centroid”) that best matches </a:t>
            </a:r>
            <a:r>
              <a:rPr lang="en-US" i="1" dirty="0" err="1"/>
              <a:t>v</a:t>
            </a:r>
            <a:r>
              <a:rPr lang="en-US" i="1" baseline="-25000" dirty="0" err="1"/>
              <a:t>k</a:t>
            </a:r>
            <a:r>
              <a:rPr lang="en-US" i="1" dirty="0"/>
              <a:t> </a:t>
            </a:r>
            <a:r>
              <a:rPr lang="en-US" dirty="0"/>
              <a:t> (</a:t>
            </a:r>
            <a:r>
              <a:rPr lang="en-US" dirty="0" err="1"/>
              <a:t>bmu</a:t>
            </a:r>
            <a:r>
              <a:rPr lang="en-US" dirty="0"/>
              <a:t>) AND</a:t>
            </a:r>
          </a:p>
          <a:p>
            <a:pPr lvl="1"/>
            <a:r>
              <a:rPr lang="en-US" dirty="0"/>
              <a:t>Its nearest neighbors </a:t>
            </a:r>
          </a:p>
          <a:p>
            <a:pPr lvl="1"/>
            <a:r>
              <a:rPr lang="en-US" dirty="0"/>
              <a:t>Are adjusted to look like </a:t>
            </a:r>
            <a:r>
              <a:rPr lang="en-US" i="1" dirty="0" err="1"/>
              <a:t>v</a:t>
            </a:r>
            <a:r>
              <a:rPr lang="en-US" i="1" baseline="-25000" dirty="0" err="1"/>
              <a:t>k</a:t>
            </a:r>
            <a:r>
              <a:rPr lang="en-US" i="1" dirty="0"/>
              <a:t>.</a:t>
            </a:r>
            <a:r>
              <a:rPr lang="en-US" dirty="0"/>
              <a:t> This partitions the vector space into a “</a:t>
            </a:r>
            <a:r>
              <a:rPr lang="en-US" dirty="0" err="1"/>
              <a:t>tesellated</a:t>
            </a:r>
            <a:r>
              <a:rPr lang="en-US" dirty="0"/>
              <a:t> </a:t>
            </a:r>
            <a:r>
              <a:rPr lang="en-US" dirty="0" err="1"/>
              <a:t>Voronoi</a:t>
            </a:r>
            <a:r>
              <a:rPr lang="en-US" dirty="0"/>
              <a:t> surface.”</a:t>
            </a:r>
          </a:p>
          <a:p>
            <a:r>
              <a:rPr lang="en-US" dirty="0"/>
              <a:t>We begin first with a set of </a:t>
            </a:r>
            <a:r>
              <a:rPr lang="en-US" i="1" dirty="0"/>
              <a:t>m</a:t>
            </a:r>
            <a:r>
              <a:rPr lang="en-US" dirty="0"/>
              <a:t> centroids  of dimension </a:t>
            </a:r>
            <a:r>
              <a:rPr lang="en-US" i="1" dirty="0"/>
              <a:t>d</a:t>
            </a:r>
            <a:r>
              <a:rPr lang="en-US" dirty="0"/>
              <a:t>:</a:t>
            </a:r>
          </a:p>
          <a:p>
            <a:pPr lvl="1"/>
            <a:r>
              <a:rPr lang="en-US" dirty="0"/>
              <a:t>We usually use values of between 0 and 1.</a:t>
            </a:r>
          </a:p>
          <a:p>
            <a:pPr lvl="1"/>
            <a:r>
              <a:rPr lang="en-US" dirty="0"/>
              <a:t>INITIAL VALUES DO AFFECT OUTCOME!</a:t>
            </a:r>
          </a:p>
          <a:p>
            <a:pPr lvl="2"/>
            <a:r>
              <a:rPr lang="en-US" dirty="0"/>
              <a:t>Can optimize performance by carefully choosing initial values.</a:t>
            </a:r>
          </a:p>
          <a:p>
            <a:pPr lvl="1"/>
            <a:endParaRPr lang="en-US" dirty="0"/>
          </a:p>
          <a:p>
            <a:pPr lvl="1"/>
            <a:endParaRPr lang="en-US" dirty="0"/>
          </a:p>
        </p:txBody>
      </p:sp>
      <p:pic>
        <p:nvPicPr>
          <p:cNvPr id="1026" name="Picture 2" descr="mage result for voronoi tessel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816" y="4195945"/>
            <a:ext cx="2028569" cy="20285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kohonen S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503" y="2004230"/>
            <a:ext cx="3352508" cy="184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891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br>
              <a:rPr lang="en-US" dirty="0"/>
            </a:br>
            <a:r>
              <a:rPr lang="en-US" dirty="0"/>
              <a:t>The </a:t>
            </a:r>
            <a:r>
              <a:rPr lang="en-US" dirty="0" err="1"/>
              <a:t>Kohonen</a:t>
            </a:r>
            <a:r>
              <a:rPr lang="en-US" dirty="0"/>
              <a:t> SOM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 a sample vector </a:t>
                </a:r>
                <a:r>
                  <a:rPr lang="en-US" i="1" dirty="0" err="1"/>
                  <a:t>v</a:t>
                </a:r>
                <a:r>
                  <a:rPr lang="en-US" i="1" baseline="-25000" dirty="0" err="1"/>
                  <a:t>k</a:t>
                </a:r>
                <a:r>
                  <a:rPr lang="en-US" i="1" baseline="-25000" dirty="0"/>
                  <a:t> </a:t>
                </a:r>
                <a:r>
                  <a:rPr lang="en-US" b="0" dirty="0"/>
                  <a:t>(Input vector </a:t>
                </a:r>
                <a:r>
                  <a:rPr lang="en-US" b="0" i="1" dirty="0" err="1"/>
                  <a:t>v</a:t>
                </a:r>
                <a:r>
                  <a:rPr lang="en-US" b="0" i="1" baseline="-25000" dirty="0" err="1"/>
                  <a:t>k</a:t>
                </a:r>
                <a:r>
                  <a:rPr lang="en-US" b="0" i="1" dirty="0"/>
                  <a:t> </a:t>
                </a:r>
                <a:r>
                  <a:rPr lang="en-US" b="0" dirty="0"/>
                  <a:t>and centroids </a:t>
                </a:r>
                <a:r>
                  <a:rPr lang="en-US" b="0" i="1" dirty="0" err="1"/>
                  <a:t>n</a:t>
                </a:r>
                <a:r>
                  <a:rPr lang="en-US" b="0" i="1" baseline="-25000" dirty="0" err="1"/>
                  <a:t>i</a:t>
                </a:r>
                <a:r>
                  <a:rPr lang="en-US" b="0" dirty="0"/>
                  <a:t> are all of dimension </a:t>
                </a:r>
                <a:r>
                  <a:rPr lang="en-US" b="0" i="1" dirty="0"/>
                  <a:t>d</a:t>
                </a:r>
                <a:r>
                  <a:rPr lang="en-US" b="0" dirty="0"/>
                  <a:t>)</a:t>
                </a:r>
                <a:r>
                  <a:rPr lang="en-US" dirty="0"/>
                  <a:t>:</a:t>
                </a:r>
              </a:p>
              <a:p>
                <a:pPr lvl="1"/>
                <a:r>
                  <a:rPr lang="en-US" dirty="0"/>
                  <a:t>Find the nearest neuron (called a “best-matching-unit” or </a:t>
                </a:r>
                <a:r>
                  <a:rPr lang="en-US" dirty="0" err="1"/>
                  <a:t>bmu</a:t>
                </a:r>
                <a:r>
                  <a:rPr lang="en-US" dirty="0"/>
                  <a:t>) </a:t>
                </a:r>
                <a:r>
                  <a:rPr lang="en-US" i="1" dirty="0" err="1"/>
                  <a:t>n</a:t>
                </a:r>
                <a:r>
                  <a:rPr lang="en-US" i="1" baseline="-25000" dirty="0" err="1"/>
                  <a:t>bmu</a:t>
                </a:r>
                <a:r>
                  <a:rPr lang="en-US" i="1" dirty="0"/>
                  <a:t> </a:t>
                </a:r>
                <a:r>
                  <a:rPr lang="en-US" dirty="0"/>
                  <a:t>using:</a:t>
                </a:r>
              </a:p>
              <a:p>
                <a:pPr lvl="1" indent="0">
                  <a:buNone/>
                </a:pPr>
                <a:endParaRPr lang="en-US" dirty="0"/>
              </a:p>
              <a:p>
                <a:pPr lvl="1"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SG" b="0" i="1" smtClean="0">
                            <a:latin typeface="Cambria Math" panose="02040503050406030204" pitchFamily="18" charset="0"/>
                          </a:rPr>
                          <m:t>𝑛</m:t>
                        </m:r>
                      </m:e>
                      <m:sub>
                        <m:r>
                          <a:rPr lang="en-SG" b="0" i="1" smtClean="0">
                            <a:latin typeface="Cambria Math" panose="02040503050406030204" pitchFamily="18" charset="0"/>
                          </a:rPr>
                          <m:t>𝑏𝑚𝑢</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𝑎𝑟𝑔𝑚𝑖𝑛</m:t>
                        </m:r>
                      </m:e>
                      <m:sub>
                        <m:r>
                          <a:rPr lang="en-SG" b="0" i="1" smtClean="0">
                            <a:latin typeface="Cambria Math" panose="02040503050406030204" pitchFamily="18" charset="0"/>
                          </a:rPr>
                          <m:t>1</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rPr>
                          <m:t>𝑖</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𝑚</m:t>
                        </m:r>
                      </m:sub>
                    </m:sSub>
                    <m:d>
                      <m:dPr>
                        <m:begChr m:val="‖"/>
                        <m:endChr m:val="‖"/>
                        <m:ctrlPr>
                          <a:rPr lang="en-SG" b="0" i="1" smtClean="0">
                            <a:latin typeface="Cambria Math" panose="02040503050406030204" pitchFamily="18" charset="0"/>
                          </a:rPr>
                        </m:ctrlPr>
                      </m:dP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𝑘</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𝑛</m:t>
                            </m:r>
                          </m:e>
                          <m:sub>
                            <m:r>
                              <a:rPr lang="en-SG" i="1">
                                <a:latin typeface="Cambria Math" panose="02040503050406030204" pitchFamily="18" charset="0"/>
                              </a:rPr>
                              <m:t>𝑖</m:t>
                            </m:r>
                          </m:sub>
                        </m:sSub>
                      </m:e>
                    </m:d>
                  </m:oMath>
                </a14:m>
                <a:endParaRPr lang="en-SG" b="0" dirty="0"/>
              </a:p>
              <a:p>
                <a:pPr lvl="1" indent="0">
                  <a:buNone/>
                </a:pPr>
                <a:endParaRPr lang="en-US" dirty="0"/>
              </a:p>
              <a:p>
                <a:pPr lvl="1"/>
                <a:r>
                  <a:rPr lang="en-US" dirty="0"/>
                  <a:t> Update every centroid </a:t>
                </a:r>
                <a:r>
                  <a:rPr lang="en-US" i="1" dirty="0" err="1"/>
                  <a:t>n</a:t>
                </a:r>
                <a:r>
                  <a:rPr lang="en-US" i="1" baseline="-25000" dirty="0" err="1"/>
                  <a:t>i</a:t>
                </a:r>
                <a:r>
                  <a:rPr lang="en-US" dirty="0"/>
                  <a:t>:</a:t>
                </a:r>
              </a:p>
              <a:p>
                <a:pPr lvl="1"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 </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𝑛</m:t>
                          </m:r>
                        </m:e>
                        <m:sub>
                          <m:r>
                            <a:rPr lang="en-SG" b="0" i="1" smtClean="0">
                              <a:latin typeface="Cambria Math" panose="02040503050406030204" pitchFamily="18" charset="0"/>
                              <a:ea typeface="Cambria Math" panose="02040503050406030204" pitchFamily="18" charset="0"/>
                            </a:rPr>
                            <m:t>𝑖</m:t>
                          </m:r>
                        </m:sub>
                      </m:sSub>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𝑛</m:t>
                          </m:r>
                        </m:e>
                        <m:sub>
                          <m:r>
                            <a:rPr lang="en-SG" b="0" i="1" smtClean="0">
                              <a:latin typeface="Cambria Math" panose="02040503050406030204" pitchFamily="18" charset="0"/>
                              <a:ea typeface="Cambria Math" panose="02040503050406030204" pitchFamily="18" charset="0"/>
                            </a:rPr>
                            <m:t>𝑖</m:t>
                          </m:r>
                        </m:sub>
                      </m:sSub>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𝛼</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𝑡</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h</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𝑖</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𝑏𝑚𝑢</m:t>
                      </m:r>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𝑣</m:t>
                          </m:r>
                        </m:e>
                        <m:sub>
                          <m:r>
                            <a:rPr lang="en-SG" b="0" i="1" smtClean="0">
                              <a:latin typeface="Cambria Math" panose="02040503050406030204" pitchFamily="18" charset="0"/>
                              <a:ea typeface="Cambria Math" panose="02040503050406030204" pitchFamily="18" charset="0"/>
                            </a:rPr>
                            <m:t>𝑘</m:t>
                          </m:r>
                        </m:sub>
                      </m:sSub>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𝑛</m:t>
                          </m:r>
                        </m:e>
                        <m:sub>
                          <m:r>
                            <a:rPr lang="en-SG" b="0" i="1" smtClean="0">
                              <a:latin typeface="Cambria Math" panose="02040503050406030204" pitchFamily="18" charset="0"/>
                              <a:ea typeface="Cambria Math" panose="02040503050406030204" pitchFamily="18" charset="0"/>
                            </a:rPr>
                            <m:t>𝑖</m:t>
                          </m:r>
                        </m:sub>
                      </m:sSub>
                      <m:r>
                        <a:rPr lang="en-SG" b="0" i="1" smtClean="0">
                          <a:latin typeface="Cambria Math" panose="02040503050406030204" pitchFamily="18" charset="0"/>
                          <a:ea typeface="Cambria Math" panose="02040503050406030204" pitchFamily="18" charset="0"/>
                        </a:rPr>
                        <m:t>)</m:t>
                      </m:r>
                    </m:oMath>
                  </m:oMathPara>
                </a14:m>
                <a:endParaRPr lang="en-US" dirty="0"/>
              </a:p>
              <a:p>
                <a:pPr lvl="1" indent="0">
                  <a:buNone/>
                </a:pPr>
                <a:endParaRPr lang="en-US" dirty="0"/>
              </a:p>
              <a:p>
                <a:pPr lvl="1" indent="0">
                  <a:buNone/>
                </a:pPr>
                <a:r>
                  <a:rPr lang="en-US" dirty="0"/>
                  <a:t>Where:</a:t>
                </a:r>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h</m:t>
                      </m:r>
                      <m:d>
                        <m:dPr>
                          <m:ctrlPr>
                            <a:rPr lang="en-SG" b="0" i="1" smtClean="0">
                              <a:latin typeface="Cambria Math" panose="02040503050406030204" pitchFamily="18" charset="0"/>
                            </a:rPr>
                          </m:ctrlPr>
                        </m:dPr>
                        <m:e>
                          <m:r>
                            <a:rPr lang="en-US" b="0" i="1" smtClean="0">
                              <a:latin typeface="Cambria Math" panose="02040503050406030204" pitchFamily="18" charset="0"/>
                            </a:rPr>
                            <m:t>𝑛</m:t>
                          </m:r>
                        </m:e>
                      </m:d>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𝑒</m:t>
                          </m:r>
                        </m:e>
                        <m:sup>
                          <m:r>
                            <a:rPr lang="en-SG" b="0" i="1" smtClean="0">
                              <a:latin typeface="Cambria Math" panose="02040503050406030204" pitchFamily="18" charset="0"/>
                            </a:rPr>
                            <m:t>−</m:t>
                          </m:r>
                          <m:f>
                            <m:fPr>
                              <m:ctrlPr>
                                <a:rPr lang="en-SG" b="0" i="1" smtClean="0">
                                  <a:latin typeface="Cambria Math" panose="02040503050406030204" pitchFamily="18" charset="0"/>
                                </a:rPr>
                              </m:ctrlPr>
                            </m:fPr>
                            <m:num>
                              <m:sSup>
                                <m:sSupPr>
                                  <m:ctrlPr>
                                    <a:rPr lang="en-SG" i="1">
                                      <a:latin typeface="Cambria Math" panose="02040503050406030204" pitchFamily="18" charset="0"/>
                                    </a:rPr>
                                  </m:ctrlPr>
                                </m:sSupPr>
                                <m:e>
                                  <m:d>
                                    <m:dPr>
                                      <m:begChr m:val="‖"/>
                                      <m:endChr m:val="‖"/>
                                      <m:ctrlPr>
                                        <a:rPr lang="en-SG" i="1">
                                          <a:latin typeface="Cambria Math" panose="02040503050406030204" pitchFamily="18" charset="0"/>
                                        </a:rPr>
                                      </m:ctrlPr>
                                    </m:dPr>
                                    <m:e>
                                      <m:r>
                                        <a:rPr lang="en-US" b="0" i="1" smtClean="0">
                                          <a:latin typeface="Cambria Math" panose="02040503050406030204" pitchFamily="18" charset="0"/>
                                        </a:rPr>
                                        <m:t>𝑛</m:t>
                                      </m:r>
                                    </m:e>
                                  </m:d>
                                </m:e>
                                <m:sup>
                                  <m:r>
                                    <a:rPr lang="en-SG" i="1">
                                      <a:latin typeface="Cambria Math" panose="02040503050406030204" pitchFamily="18" charset="0"/>
                                    </a:rPr>
                                    <m:t>2</m:t>
                                  </m:r>
                                </m:sup>
                              </m:sSup>
                            </m:num>
                            <m:den>
                              <m:r>
                                <a:rPr lang="en-SG" b="0" i="1" smtClean="0">
                                  <a:latin typeface="Cambria Math" panose="02040503050406030204" pitchFamily="18" charset="0"/>
                                </a:rPr>
                                <m:t>2</m:t>
                              </m:r>
                              <m:r>
                                <a:rPr lang="en-SG" b="0" i="1" smtClean="0">
                                  <a:latin typeface="Cambria Math" panose="02040503050406030204" pitchFamily="18" charset="0"/>
                                </a:rPr>
                                <m:t>𝑤</m:t>
                              </m:r>
                              <m:r>
                                <a:rPr lang="en-SG" b="0" i="1" smtClean="0">
                                  <a:latin typeface="Cambria Math" panose="02040503050406030204" pitchFamily="18" charset="0"/>
                                </a:rPr>
                                <m:t>(</m:t>
                              </m:r>
                              <m:r>
                                <a:rPr lang="en-SG" b="0" i="1" smtClean="0">
                                  <a:latin typeface="Cambria Math" panose="02040503050406030204" pitchFamily="18" charset="0"/>
                                </a:rPr>
                                <m:t>𝑡</m:t>
                              </m:r>
                              <m:r>
                                <a:rPr lang="en-SG" b="0" i="1" smtClean="0">
                                  <a:latin typeface="Cambria Math" panose="02040503050406030204" pitchFamily="18" charset="0"/>
                                </a:rPr>
                                <m:t>)</m:t>
                              </m:r>
                            </m:den>
                          </m:f>
                        </m:sup>
                      </m:sSup>
                    </m:oMath>
                  </m:oMathPara>
                </a14:m>
                <a:endParaRPr lang="en-US" dirty="0"/>
              </a:p>
              <a:p>
                <a:pPr lvl="1"/>
                <a:endParaRPr lang="en-US" dirty="0"/>
              </a:p>
              <a:p>
                <a:pPr lvl="1"/>
                <a:r>
                  <a:rPr lang="en-US" dirty="0"/>
                  <a:t>h is known as the “neighborhood function”.</a:t>
                </a:r>
              </a:p>
              <a:p>
                <a:pPr lvl="1" indent="0">
                  <a:buNone/>
                </a:pPr>
                <a:r>
                  <a:rPr lang="en-US"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26" t="-287"/>
                </a:stretch>
              </a:blipFill>
            </p:spPr>
            <p:txBody>
              <a:bodyPr/>
              <a:lstStyle/>
              <a:p>
                <a:r>
                  <a:rPr lang="en-US">
                    <a:noFill/>
                  </a:rPr>
                  <a:t> </a:t>
                </a:r>
              </a:p>
            </p:txBody>
          </p:sp>
        </mc:Fallback>
      </mc:AlternateContent>
    </p:spTree>
    <p:extLst>
      <p:ext uri="{BB962C8B-B14F-4D97-AF65-F5344CB8AC3E}">
        <p14:creationId xmlns:p14="http://schemas.microsoft.com/office/powerpoint/2010/main" val="1986251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br>
              <a:rPr lang="en-US" dirty="0"/>
            </a:br>
            <a:r>
              <a:rPr lang="en-US" dirty="0"/>
              <a:t>The </a:t>
            </a:r>
            <a:r>
              <a:rPr lang="en-US" dirty="0" err="1"/>
              <a:t>Kohonen</a:t>
            </a:r>
            <a:r>
              <a:rPr lang="en-US" dirty="0"/>
              <a:t> SOM Algorithm</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0501" y="1980723"/>
                <a:ext cx="4399872" cy="4243791"/>
              </a:xfrm>
            </p:spPr>
            <p:txBody>
              <a:bodyPr/>
              <a:lstStyle/>
              <a:p>
                <a:r>
                  <a:rPr lang="en-SG" dirty="0"/>
                  <a:t>The neighbourhood function </a:t>
                </a:r>
                <a:r>
                  <a:rPr lang="en-SG" i="1" dirty="0"/>
                  <a:t>h</a:t>
                </a:r>
                <a:r>
                  <a:rPr lang="en-SG" dirty="0"/>
                  <a:t> is 1 at </a:t>
                </a:r>
                <a:r>
                  <a:rPr lang="en-SG" dirty="0" err="1"/>
                  <a:t>bmu</a:t>
                </a:r>
                <a:r>
                  <a:rPr lang="en-SG" dirty="0"/>
                  <a:t>, and gets smaller around </a:t>
                </a:r>
                <a:r>
                  <a:rPr lang="en-SG" dirty="0" err="1"/>
                  <a:t>neighbors</a:t>
                </a:r>
                <a:r>
                  <a:rPr lang="en-SG" dirty="0"/>
                  <a:t>.</a:t>
                </a:r>
              </a:p>
              <a:p>
                <a:pPr lvl="1"/>
                <a:r>
                  <a:rPr lang="en-SG" dirty="0"/>
                  <a:t>Maximal change to </a:t>
                </a:r>
                <a:r>
                  <a:rPr lang="en-SG" dirty="0" err="1"/>
                  <a:t>bmu</a:t>
                </a:r>
                <a:r>
                  <a:rPr lang="en-SG" dirty="0"/>
                  <a:t>, reduced changes to </a:t>
                </a:r>
                <a:r>
                  <a:rPr lang="en-SG" dirty="0" err="1"/>
                  <a:t>neighbors</a:t>
                </a:r>
                <a:r>
                  <a:rPr lang="en-SG" dirty="0"/>
                  <a:t>.</a:t>
                </a:r>
              </a:p>
              <a:p>
                <a:r>
                  <a:rPr lang="en-SG" dirty="0"/>
                  <a:t>The parameter “w” in the neighbourhood function controls the width of the “hat”.</a:t>
                </a:r>
              </a:p>
              <a:p>
                <a:pPr lvl="1"/>
                <a:r>
                  <a:rPr lang="en-SG" dirty="0"/>
                  <a:t>This is progressively decayed to reduce influence of new samples on the </a:t>
                </a:r>
                <a:r>
                  <a:rPr lang="en-SG" dirty="0" err="1"/>
                  <a:t>neighbors</a:t>
                </a:r>
                <a:r>
                  <a:rPr lang="en-SG" dirty="0"/>
                  <a:t>, but it will always be 1 at </a:t>
                </a:r>
                <a:r>
                  <a:rPr lang="en-SG" dirty="0" err="1"/>
                  <a:t>bmu</a:t>
                </a:r>
                <a:r>
                  <a:rPr lang="en-SG" dirty="0"/>
                  <a:t>.</a:t>
                </a:r>
              </a:p>
              <a:p>
                <a:pPr lvl="1"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𝑤</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0</m:t>
                          </m:r>
                        </m:sub>
                      </m:sSub>
                      <m:sSup>
                        <m:sSupPr>
                          <m:ctrlPr>
                            <a:rPr lang="en-SG" b="0" i="1" smtClean="0">
                              <a:latin typeface="Cambria Math" panose="02040503050406030204" pitchFamily="18" charset="0"/>
                            </a:rPr>
                          </m:ctrlPr>
                        </m:sSupPr>
                        <m:e>
                          <m:r>
                            <a:rPr lang="en-SG" b="0" i="1" smtClean="0">
                              <a:latin typeface="Cambria Math" panose="02040503050406030204" pitchFamily="18" charset="0"/>
                            </a:rPr>
                            <m:t>𝑒</m:t>
                          </m:r>
                        </m:e>
                        <m:sup>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𝑡</m:t>
                              </m:r>
                            </m:num>
                            <m:den>
                              <m:r>
                                <a:rPr lang="en-SG" b="0" i="1" smtClean="0">
                                  <a:latin typeface="Cambria Math" panose="02040503050406030204" pitchFamily="18" charset="0"/>
                                  <a:ea typeface="Cambria Math" panose="02040503050406030204" pitchFamily="18" charset="0"/>
                                </a:rPr>
                                <m:t>𝜏</m:t>
                              </m:r>
                            </m:den>
                          </m:f>
                        </m:sup>
                      </m:sSup>
                    </m:oMath>
                  </m:oMathPara>
                </a14:m>
                <a:endParaRPr lang="en-SG" dirty="0"/>
              </a:p>
              <a:p>
                <a:pPr lvl="1" indent="0">
                  <a:buNone/>
                </a:pPr>
                <a:endParaRPr lang="en-SG" dirty="0"/>
              </a:p>
              <a:p>
                <a:pPr lvl="1" indent="0">
                  <a:buNone/>
                </a:pPr>
                <a:r>
                  <a:rPr lang="en-SG" dirty="0"/>
                  <a:t>where </a:t>
                </a:r>
                <a:r>
                  <a:rPr lang="en-SG" i="1" dirty="0"/>
                  <a:t>w</a:t>
                </a:r>
                <a:r>
                  <a:rPr lang="en-SG" i="1" baseline="-25000" dirty="0"/>
                  <a:t>0</a:t>
                </a:r>
                <a:r>
                  <a:rPr lang="en-SG" dirty="0"/>
                  <a:t> is the initial width, and</a:t>
                </a:r>
                <a:r>
                  <a:rPr lang="en-SG" i="1" dirty="0">
                    <a:sym typeface="Symbol" panose="05050102010706020507" pitchFamily="18" charset="2"/>
                  </a:rPr>
                  <a:t> </a:t>
                </a:r>
                <a:r>
                  <a:rPr lang="en-SG" dirty="0">
                    <a:sym typeface="Symbol" panose="05050102010706020507" pitchFamily="18" charset="2"/>
                  </a:rPr>
                  <a:t>is a parameter to control the decay of </a:t>
                </a:r>
                <a:r>
                  <a:rPr lang="en-SG" i="1" dirty="0">
                    <a:sym typeface="Symbol" panose="05050102010706020507" pitchFamily="18" charset="2"/>
                  </a:rPr>
                  <a:t>w(t)</a:t>
                </a:r>
                <a:r>
                  <a:rPr lang="en-SG" dirty="0">
                    <a:sym typeface="Symbol" panose="05050102010706020507" pitchFamily="18" charset="2"/>
                  </a:rPr>
                  <a:t>. </a:t>
                </a: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0501" y="1980723"/>
                <a:ext cx="4399872" cy="4243791"/>
              </a:xfrm>
              <a:blipFill>
                <a:blip r:embed="rId2"/>
                <a:stretch>
                  <a:fillRect l="-416" t="-287" r="-831"/>
                </a:stretch>
              </a:blipFill>
            </p:spPr>
            <p:txBody>
              <a:bodyPr/>
              <a:lstStyle/>
              <a:p>
                <a:r>
                  <a:rPr lang="en-SG">
                    <a:noFill/>
                  </a:rPr>
                  <a:t> </a:t>
                </a:r>
              </a:p>
            </p:txBody>
          </p:sp>
        </mc:Fallback>
      </mc:AlternateContent>
      <p:graphicFrame>
        <p:nvGraphicFramePr>
          <p:cNvPr id="8" name="Chart 7"/>
          <p:cNvGraphicFramePr>
            <a:graphicFrameLocks/>
          </p:cNvGraphicFramePr>
          <p:nvPr/>
        </p:nvGraphicFramePr>
        <p:xfrm>
          <a:off x="5032353" y="3945765"/>
          <a:ext cx="3884624" cy="23307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nvGraphicFramePr>
        <p:xfrm>
          <a:off x="5032353" y="1715289"/>
          <a:ext cx="3878316" cy="23269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85323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br>
              <a:rPr lang="en-US" dirty="0"/>
            </a:br>
            <a:r>
              <a:rPr lang="en-US" dirty="0"/>
              <a:t>The </a:t>
            </a:r>
            <a:r>
              <a:rPr lang="en-US" dirty="0" err="1"/>
              <a:t>Kohonen</a:t>
            </a:r>
            <a:r>
              <a:rPr lang="en-US" dirty="0"/>
              <a:t> SOM Algorithm</a:t>
            </a:r>
            <a:endParaRPr lang="en-SG" dirty="0"/>
          </a:p>
        </p:txBody>
      </p:sp>
      <p:sp>
        <p:nvSpPr>
          <p:cNvPr id="3" name="Content Placeholder 2"/>
          <p:cNvSpPr>
            <a:spLocks noGrp="1"/>
          </p:cNvSpPr>
          <p:nvPr>
            <p:ph idx="1"/>
          </p:nvPr>
        </p:nvSpPr>
        <p:spPr>
          <a:xfrm>
            <a:off x="550501" y="1980723"/>
            <a:ext cx="4475546" cy="4243791"/>
          </a:xfrm>
        </p:spPr>
        <p:txBody>
          <a:bodyPr/>
          <a:lstStyle/>
          <a:p>
            <a:r>
              <a:rPr lang="en-SG" dirty="0"/>
              <a:t>The learning rate </a:t>
            </a:r>
            <a:r>
              <a:rPr lang="en-SG" i="1" dirty="0">
                <a:sym typeface="Symbol" panose="05050102010706020507" pitchFamily="18" charset="2"/>
              </a:rPr>
              <a:t>(t)</a:t>
            </a:r>
            <a:r>
              <a:rPr lang="en-SG" dirty="0">
                <a:sym typeface="Symbol" panose="05050102010706020507" pitchFamily="18" charset="2"/>
              </a:rPr>
              <a:t> is similarly decayed.</a:t>
            </a:r>
          </a:p>
          <a:p>
            <a:r>
              <a:rPr lang="en-SG" dirty="0">
                <a:sym typeface="Symbol" panose="05050102010706020507" pitchFamily="18" charset="2"/>
              </a:rPr>
              <a:t>The end-result:</a:t>
            </a:r>
          </a:p>
          <a:p>
            <a:pPr lvl="1"/>
            <a:r>
              <a:rPr lang="en-SG" dirty="0">
                <a:sym typeface="Symbol" panose="05050102010706020507" pitchFamily="18" charset="2"/>
              </a:rPr>
              <a:t>Neurons (sometimes called “centroids”) and their nearest </a:t>
            </a:r>
            <a:r>
              <a:rPr lang="en-SG" dirty="0" err="1">
                <a:sym typeface="Symbol" panose="05050102010706020507" pitchFamily="18" charset="2"/>
              </a:rPr>
              <a:t>neighbors</a:t>
            </a:r>
            <a:r>
              <a:rPr lang="en-SG" dirty="0">
                <a:sym typeface="Symbol" panose="05050102010706020507" pitchFamily="18" charset="2"/>
              </a:rPr>
              <a:t> are adapted to look like the sample data that are closest to them.</a:t>
            </a:r>
          </a:p>
          <a:p>
            <a:pPr lvl="1"/>
            <a:r>
              <a:rPr lang="en-SG" dirty="0">
                <a:sym typeface="Symbol" panose="05050102010706020507" pitchFamily="18" charset="2"/>
              </a:rPr>
              <a:t>Likewise new sample data coming in will automatically be “classified” as the centroid they closest to:</a:t>
            </a:r>
          </a:p>
          <a:p>
            <a:pPr lvl="2"/>
            <a:r>
              <a:rPr lang="en-SG" dirty="0">
                <a:sym typeface="Symbol" panose="05050102010706020507" pitchFamily="18" charset="2"/>
              </a:rPr>
              <a:t>This means that they will be “classified” together with other data that “looks” like them.</a:t>
            </a:r>
          </a:p>
          <a:p>
            <a:pPr lvl="1"/>
            <a:r>
              <a:rPr lang="en-SG" dirty="0">
                <a:sym typeface="Symbol" panose="05050102010706020507" pitchFamily="18" charset="2"/>
              </a:rPr>
              <a:t>Thus the </a:t>
            </a:r>
            <a:r>
              <a:rPr lang="en-SG" dirty="0" err="1">
                <a:sym typeface="Symbol" panose="05050102010706020507" pitchFamily="18" charset="2"/>
              </a:rPr>
              <a:t>Kohonen</a:t>
            </a:r>
            <a:r>
              <a:rPr lang="en-SG" dirty="0">
                <a:sym typeface="Symbol" panose="05050102010706020507" pitchFamily="18" charset="2"/>
              </a:rPr>
              <a:t> SOM automatically infers structure from the sample data presented to it.</a:t>
            </a:r>
          </a:p>
          <a:p>
            <a:pPr lvl="1"/>
            <a:endParaRPr lang="en-SG" dirty="0"/>
          </a:p>
        </p:txBody>
      </p:sp>
      <p:pic>
        <p:nvPicPr>
          <p:cNvPr id="1028" name="Picture 4" descr="https://www.mathworks.com/matlabcentral/mlc-downloads/downloads/submissions/46481/versions/1/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558" y="2685121"/>
            <a:ext cx="4004321" cy="300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123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err="1"/>
              <a:t>Kohonen</a:t>
            </a:r>
            <a:r>
              <a:rPr lang="en-SG" dirty="0"/>
              <a:t> SOM Example – </a:t>
            </a:r>
            <a:r>
              <a:rPr lang="en-SG" dirty="0" err="1"/>
              <a:t>Color</a:t>
            </a:r>
            <a:r>
              <a:rPr lang="en-SG" dirty="0"/>
              <a:t> Classification</a:t>
            </a:r>
          </a:p>
        </p:txBody>
      </p:sp>
      <p:sp>
        <p:nvSpPr>
          <p:cNvPr id="3" name="Content Placeholder 2"/>
          <p:cNvSpPr>
            <a:spLocks noGrp="1"/>
          </p:cNvSpPr>
          <p:nvPr>
            <p:ph idx="1"/>
          </p:nvPr>
        </p:nvSpPr>
        <p:spPr/>
        <p:txBody>
          <a:bodyPr/>
          <a:lstStyle/>
          <a:p>
            <a:r>
              <a:rPr lang="en-SG" dirty="0" err="1"/>
              <a:t>Color</a:t>
            </a:r>
            <a:r>
              <a:rPr lang="en-SG" dirty="0"/>
              <a:t> is described by a triplet (</a:t>
            </a:r>
            <a:r>
              <a:rPr lang="en-SG" dirty="0" err="1"/>
              <a:t>r,g,b</a:t>
            </a:r>
            <a:r>
              <a:rPr lang="en-SG" dirty="0"/>
              <a:t>), with r, g and b ranging from 0 to 255:</a:t>
            </a:r>
          </a:p>
          <a:p>
            <a:pPr lvl="1"/>
            <a:r>
              <a:rPr lang="en-SG" dirty="0"/>
              <a:t>(0,0,0) is black, (255, 255, 255) is white.</a:t>
            </a:r>
          </a:p>
          <a:p>
            <a:pPr lvl="1"/>
            <a:r>
              <a:rPr lang="en-SG" dirty="0"/>
              <a:t>(255,0,0) is pure red, (0, 255, 0) is pure green, (0, 0, 255) is pure blue.</a:t>
            </a:r>
          </a:p>
          <a:p>
            <a:pPr lvl="1"/>
            <a:r>
              <a:rPr lang="en-SG" dirty="0"/>
              <a:t>Total number of possible </a:t>
            </a:r>
            <a:r>
              <a:rPr lang="en-SG" dirty="0" err="1"/>
              <a:t>colors</a:t>
            </a:r>
            <a:r>
              <a:rPr lang="en-SG" dirty="0"/>
              <a:t> = 256 x 256 x 256 = 16,777,216 </a:t>
            </a:r>
            <a:r>
              <a:rPr lang="en-SG" dirty="0" err="1"/>
              <a:t>colors</a:t>
            </a:r>
            <a:r>
              <a:rPr lang="en-SG" dirty="0"/>
              <a:t>.</a:t>
            </a:r>
          </a:p>
          <a:p>
            <a:pPr lvl="1"/>
            <a:r>
              <a:rPr lang="en-SG" dirty="0"/>
              <a:t>Usual to scale all values to between 0 and 1 to minimize chance of overflow.</a:t>
            </a:r>
          </a:p>
          <a:p>
            <a:r>
              <a:rPr lang="en-SG" dirty="0"/>
              <a:t>Full video:</a:t>
            </a:r>
            <a:r>
              <a:rPr lang="en-SG" dirty="0">
                <a:hlinkClick r:id="rId2"/>
              </a:rPr>
              <a:t> https://</a:t>
            </a:r>
            <a:r>
              <a:rPr lang="en-SG" dirty="0" err="1">
                <a:hlinkClick r:id="rId2"/>
              </a:rPr>
              <a:t>www.youtube.com</a:t>
            </a:r>
            <a:r>
              <a:rPr lang="en-SG" dirty="0">
                <a:hlinkClick r:id="rId2"/>
              </a:rPr>
              <a:t>/</a:t>
            </a:r>
            <a:r>
              <a:rPr lang="en-SG" dirty="0" err="1">
                <a:hlinkClick r:id="rId2"/>
              </a:rPr>
              <a:t>watch?v</a:t>
            </a:r>
            <a:r>
              <a:rPr lang="en-SG" dirty="0">
                <a:hlinkClick r:id="rId2"/>
              </a:rPr>
              <a:t>=71wmOT4lHWc</a:t>
            </a:r>
            <a:endParaRPr lang="en-SG" dirty="0"/>
          </a:p>
          <a:p>
            <a:endParaRPr lang="en-SG" dirty="0"/>
          </a:p>
        </p:txBody>
      </p:sp>
    </p:spTree>
    <p:extLst>
      <p:ext uri="{BB962C8B-B14F-4D97-AF65-F5344CB8AC3E}">
        <p14:creationId xmlns:p14="http://schemas.microsoft.com/office/powerpoint/2010/main" val="1300246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Supervised learning</a:t>
            </a:r>
            <a:endParaRPr lang="en-SG" dirty="0"/>
          </a:p>
        </p:txBody>
      </p:sp>
      <p:sp>
        <p:nvSpPr>
          <p:cNvPr id="5" name="Text Placeholder 4"/>
          <p:cNvSpPr>
            <a:spLocks noGrp="1"/>
          </p:cNvSpPr>
          <p:nvPr>
            <p:ph type="body" idx="1"/>
          </p:nvPr>
        </p:nvSpPr>
        <p:spPr/>
        <p:txBody>
          <a:bodyPr/>
          <a:lstStyle/>
          <a:p>
            <a:endParaRPr lang="en-SG"/>
          </a:p>
        </p:txBody>
      </p:sp>
    </p:spTree>
    <p:extLst>
      <p:ext uri="{BB962C8B-B14F-4D97-AF65-F5344CB8AC3E}">
        <p14:creationId xmlns:p14="http://schemas.microsoft.com/office/powerpoint/2010/main" val="1129580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p>
        </p:txBody>
      </p:sp>
      <p:sp>
        <p:nvSpPr>
          <p:cNvPr id="3" name="Content Placeholder 2"/>
          <p:cNvSpPr>
            <a:spLocks noGrp="1"/>
          </p:cNvSpPr>
          <p:nvPr>
            <p:ph idx="1"/>
          </p:nvPr>
        </p:nvSpPr>
        <p:spPr/>
        <p:txBody>
          <a:bodyPr/>
          <a:lstStyle/>
          <a:p>
            <a:r>
              <a:rPr lang="en-SG" dirty="0"/>
              <a:t>Unlike unsupervised learning algorithms like </a:t>
            </a:r>
            <a:r>
              <a:rPr lang="en-SG" dirty="0" err="1"/>
              <a:t>Kohonen</a:t>
            </a:r>
            <a:r>
              <a:rPr lang="en-SG" dirty="0"/>
              <a:t> SOMs, in supervised learning we must tell the network what it is looking at.</a:t>
            </a:r>
          </a:p>
          <a:p>
            <a:pPr lvl="1"/>
            <a:r>
              <a:rPr lang="en-SG" dirty="0"/>
              <a:t>Generally data is presented in the form of </a:t>
            </a:r>
            <a:r>
              <a:rPr lang="en-SG" i="1" dirty="0"/>
              <a:t>(x</a:t>
            </a:r>
            <a:r>
              <a:rPr lang="en-SG" i="1" baseline="-25000" dirty="0"/>
              <a:t>i</a:t>
            </a:r>
            <a:r>
              <a:rPr lang="en-SG" i="1" dirty="0"/>
              <a:t>, </a:t>
            </a:r>
            <a:r>
              <a:rPr lang="en-SG" i="1" dirty="0" err="1"/>
              <a:t>y</a:t>
            </a:r>
            <a:r>
              <a:rPr lang="en-SG" i="1" baseline="-25000" dirty="0" err="1"/>
              <a:t>i</a:t>
            </a:r>
            <a:r>
              <a:rPr lang="en-SG" i="1" dirty="0"/>
              <a:t>)</a:t>
            </a:r>
            <a:r>
              <a:rPr lang="en-SG" dirty="0"/>
              <a:t>, where </a:t>
            </a:r>
            <a:r>
              <a:rPr lang="en-SG" i="1" dirty="0"/>
              <a:t>x</a:t>
            </a:r>
            <a:r>
              <a:rPr lang="en-SG" i="1" baseline="-25000" dirty="0"/>
              <a:t>i</a:t>
            </a:r>
            <a:r>
              <a:rPr lang="en-SG" dirty="0"/>
              <a:t> is the sample input, and </a:t>
            </a:r>
            <a:r>
              <a:rPr lang="en-SG" i="1" dirty="0" err="1"/>
              <a:t>y</a:t>
            </a:r>
            <a:r>
              <a:rPr lang="en-SG" i="1" baseline="-25000" dirty="0" err="1"/>
              <a:t>i</a:t>
            </a:r>
            <a:r>
              <a:rPr lang="en-SG" dirty="0"/>
              <a:t> is some kind of target or class that the neural network needs to learn.</a:t>
            </a:r>
          </a:p>
          <a:p>
            <a:r>
              <a:rPr lang="en-SG" dirty="0"/>
              <a:t>We will look at two related supervised learning algorithms:</a:t>
            </a:r>
          </a:p>
          <a:p>
            <a:pPr lvl="1"/>
            <a:r>
              <a:rPr lang="en-SG" dirty="0"/>
              <a:t>Linear </a:t>
            </a:r>
            <a:r>
              <a:rPr lang="en-SG" dirty="0" err="1"/>
              <a:t>Perceptrons</a:t>
            </a:r>
            <a:r>
              <a:rPr lang="en-SG" dirty="0"/>
              <a:t>:</a:t>
            </a:r>
          </a:p>
          <a:p>
            <a:pPr lvl="2"/>
            <a:r>
              <a:rPr lang="en-SG" dirty="0"/>
              <a:t>Simple, good for classifying linearly separable data.</a:t>
            </a:r>
          </a:p>
          <a:p>
            <a:pPr lvl="1"/>
            <a:r>
              <a:rPr lang="en-SG" dirty="0"/>
              <a:t>Multi-layer </a:t>
            </a:r>
            <a:r>
              <a:rPr lang="en-SG" dirty="0" err="1"/>
              <a:t>Perceptrons</a:t>
            </a:r>
            <a:r>
              <a:rPr lang="en-SG" dirty="0"/>
              <a:t>:</a:t>
            </a:r>
          </a:p>
          <a:p>
            <a:pPr lvl="2"/>
            <a:r>
              <a:rPr lang="en-SG" dirty="0"/>
              <a:t>More complex, good for classifying non-linearly separable data.</a:t>
            </a:r>
          </a:p>
        </p:txBody>
      </p:sp>
    </p:spTree>
    <p:extLst>
      <p:ext uri="{BB962C8B-B14F-4D97-AF65-F5344CB8AC3E}">
        <p14:creationId xmlns:p14="http://schemas.microsoft.com/office/powerpoint/2010/main" val="714001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Supervised learning : </a:t>
            </a:r>
            <a:r>
              <a:rPr lang="en-US" dirty="0" err="1"/>
              <a:t>Perceptrons</a:t>
            </a:r>
            <a:endParaRPr lang="en-SG" dirty="0"/>
          </a:p>
        </p:txBody>
      </p:sp>
      <p:sp>
        <p:nvSpPr>
          <p:cNvPr id="5" name="Text Placeholder 4"/>
          <p:cNvSpPr>
            <a:spLocks noGrp="1"/>
          </p:cNvSpPr>
          <p:nvPr>
            <p:ph type="body" idx="1"/>
          </p:nvPr>
        </p:nvSpPr>
        <p:spPr/>
        <p:txBody>
          <a:bodyPr/>
          <a:lstStyle/>
          <a:p>
            <a:endParaRPr lang="en-SG"/>
          </a:p>
        </p:txBody>
      </p:sp>
    </p:spTree>
    <p:extLst>
      <p:ext uri="{BB962C8B-B14F-4D97-AF65-F5344CB8AC3E}">
        <p14:creationId xmlns:p14="http://schemas.microsoft.com/office/powerpoint/2010/main" val="2247104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err="1"/>
              <a:t>Perceptrons</a:t>
            </a:r>
            <a:endParaRPr lang="en-SG" dirty="0"/>
          </a:p>
        </p:txBody>
      </p:sp>
      <p:sp>
        <p:nvSpPr>
          <p:cNvPr id="3" name="Content Placeholder 2"/>
          <p:cNvSpPr>
            <a:spLocks noGrp="1"/>
          </p:cNvSpPr>
          <p:nvPr>
            <p:ph idx="1"/>
          </p:nvPr>
        </p:nvSpPr>
        <p:spPr>
          <a:xfrm>
            <a:off x="550500" y="1980723"/>
            <a:ext cx="7771327" cy="1853451"/>
          </a:xfrm>
        </p:spPr>
        <p:txBody>
          <a:bodyPr/>
          <a:lstStyle/>
          <a:p>
            <a:r>
              <a:rPr lang="en-SG" dirty="0"/>
              <a:t>A single Perceptron (</a:t>
            </a:r>
            <a:r>
              <a:rPr lang="en-SG" dirty="0" err="1"/>
              <a:t>Mculloch</a:t>
            </a:r>
            <a:r>
              <a:rPr lang="en-SG" dirty="0"/>
              <a:t> – Pitts) neuron consists of:</a:t>
            </a:r>
          </a:p>
          <a:p>
            <a:pPr lvl="1"/>
            <a:r>
              <a:rPr lang="en-SG" dirty="0"/>
              <a:t>A set of inputs </a:t>
            </a:r>
            <a:r>
              <a:rPr lang="en-SG" b="1" dirty="0"/>
              <a:t>x</a:t>
            </a:r>
            <a:r>
              <a:rPr lang="en-SG" dirty="0"/>
              <a:t>. </a:t>
            </a:r>
          </a:p>
          <a:p>
            <a:pPr lvl="1"/>
            <a:r>
              <a:rPr lang="en-SG" dirty="0"/>
              <a:t>A set of “weights” </a:t>
            </a:r>
            <a:r>
              <a:rPr lang="en-SG" b="1" dirty="0"/>
              <a:t>w.</a:t>
            </a:r>
            <a:endParaRPr lang="en-SG" dirty="0"/>
          </a:p>
          <a:p>
            <a:pPr lvl="1"/>
            <a:r>
              <a:rPr lang="en-SG" dirty="0"/>
              <a:t>A unit that does a dot product </a:t>
            </a:r>
            <a:r>
              <a:rPr lang="en-SG" b="1" dirty="0" err="1"/>
              <a:t>w</a:t>
            </a:r>
            <a:r>
              <a:rPr lang="en-SG" b="1" baseline="30000" dirty="0" err="1"/>
              <a:t>T</a:t>
            </a:r>
            <a:r>
              <a:rPr lang="en-SG" b="1" dirty="0" err="1"/>
              <a:t>x</a:t>
            </a:r>
            <a:r>
              <a:rPr lang="en-SG" dirty="0"/>
              <a:t>.</a:t>
            </a:r>
          </a:p>
          <a:p>
            <a:pPr lvl="1"/>
            <a:r>
              <a:rPr lang="en-SG" dirty="0"/>
              <a:t>An activation function that does outputs 1 when </a:t>
            </a:r>
            <a:r>
              <a:rPr lang="en-SG" b="1" dirty="0" err="1"/>
              <a:t>w</a:t>
            </a:r>
            <a:r>
              <a:rPr lang="en-SG" b="1" baseline="30000" dirty="0" err="1"/>
              <a:t>T</a:t>
            </a:r>
            <a:r>
              <a:rPr lang="en-SG" b="1" dirty="0" err="1"/>
              <a:t>x+b</a:t>
            </a:r>
            <a:r>
              <a:rPr lang="en-SG" b="1" dirty="0"/>
              <a:t> </a:t>
            </a:r>
            <a:r>
              <a:rPr lang="en-SG" dirty="0"/>
              <a:t>&gt;0, and -1 otherwise. (other functions are  possible, e.g. the identity function id(x)=x)</a:t>
            </a:r>
          </a:p>
          <a:p>
            <a:pPr lvl="1"/>
            <a:r>
              <a:rPr lang="en-SG" dirty="0"/>
              <a:t>The bias b is normally modelled as a unit input, with the weight </a:t>
            </a:r>
            <a:r>
              <a:rPr lang="en-SG" i="1" dirty="0"/>
              <a:t>w</a:t>
            </a:r>
            <a:r>
              <a:rPr lang="en-SG" i="1" baseline="-25000" dirty="0"/>
              <a:t>0</a:t>
            </a:r>
            <a:r>
              <a:rPr lang="en-SG" i="1" dirty="0"/>
              <a:t> </a:t>
            </a:r>
            <a:r>
              <a:rPr lang="en-SG" dirty="0"/>
              <a:t>becoming the bias</a:t>
            </a:r>
            <a:r>
              <a:rPr lang="en-SG" i="1" dirty="0"/>
              <a:t>.</a:t>
            </a:r>
            <a:endParaRPr lang="en-SG" dirty="0"/>
          </a:p>
        </p:txBody>
      </p:sp>
      <p:pic>
        <p:nvPicPr>
          <p:cNvPr id="2050" name="Picture 2" descr="Image result for percep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112" y="4152152"/>
            <a:ext cx="4384894" cy="237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667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err="1"/>
              <a:t>Perceptrons</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dirty="0"/>
                  <a:t>The learning algorithm is very simple:</a:t>
                </a:r>
              </a:p>
              <a:p>
                <a:pPr lvl="1"/>
                <a:r>
                  <a:rPr lang="en-SG" dirty="0"/>
                  <a:t>Present </a:t>
                </a:r>
                <a:r>
                  <a:rPr lang="en-SG" i="1" dirty="0"/>
                  <a:t>(</a:t>
                </a:r>
                <a:r>
                  <a:rPr lang="en-SG" b="1" i="1" dirty="0"/>
                  <a:t>x</a:t>
                </a:r>
                <a:r>
                  <a:rPr lang="en-SG" b="1" i="1" baseline="-25000" dirty="0"/>
                  <a:t>i</a:t>
                </a:r>
                <a:r>
                  <a:rPr lang="en-SG" b="1" i="1" dirty="0"/>
                  <a:t>,</a:t>
                </a:r>
                <a:r>
                  <a:rPr lang="en-SG" i="1" dirty="0"/>
                  <a:t> </a:t>
                </a:r>
                <a:r>
                  <a:rPr lang="en-SG" i="1" dirty="0" err="1"/>
                  <a:t>y</a:t>
                </a:r>
                <a:r>
                  <a:rPr lang="en-SG" i="1" baseline="-25000" dirty="0" err="1"/>
                  <a:t>i</a:t>
                </a:r>
                <a:r>
                  <a:rPr lang="en-SG" i="1" dirty="0"/>
                  <a:t>)</a:t>
                </a:r>
                <a:r>
                  <a:rPr lang="en-SG" dirty="0"/>
                  <a:t>. Input </a:t>
                </a:r>
                <a:r>
                  <a:rPr lang="en-SG" b="1" i="1" dirty="0"/>
                  <a:t>x</a:t>
                </a:r>
                <a:r>
                  <a:rPr lang="en-SG" b="1" i="1" baseline="-25000" dirty="0"/>
                  <a:t>i</a:t>
                </a:r>
                <a:r>
                  <a:rPr lang="en-SG" dirty="0"/>
                  <a:t> may be a </a:t>
                </a:r>
                <a:r>
                  <a:rPr lang="en-SG" i="1" dirty="0"/>
                  <a:t>(k+1)</a:t>
                </a:r>
                <a:r>
                  <a:rPr lang="en-SG" dirty="0"/>
                  <a:t>-element vector of elements [</a:t>
                </a:r>
                <a:r>
                  <a:rPr lang="en-SG" i="1" dirty="0"/>
                  <a:t>x</a:t>
                </a:r>
                <a:r>
                  <a:rPr lang="en-SG" i="1" baseline="-25000" dirty="0"/>
                  <a:t>i1,</a:t>
                </a:r>
                <a:r>
                  <a:rPr lang="en-SG" i="1" dirty="0"/>
                  <a:t> x</a:t>
                </a:r>
                <a:r>
                  <a:rPr lang="en-SG" i="1" baseline="-25000" dirty="0"/>
                  <a:t>i,2,</a:t>
                </a:r>
                <a:r>
                  <a:rPr lang="en-SG" i="1" dirty="0"/>
                  <a:t> …, x</a:t>
                </a:r>
                <a:r>
                  <a:rPr lang="en-SG" i="1" baseline="-25000" dirty="0"/>
                  <a:t>i, k</a:t>
                </a:r>
                <a:r>
                  <a:rPr lang="en-SG" i="1" dirty="0"/>
                  <a:t>, 1]. </a:t>
                </a:r>
                <a:r>
                  <a:rPr lang="en-SG" dirty="0"/>
                  <a:t>The additional </a:t>
                </a:r>
                <a:r>
                  <a:rPr lang="en-SG" i="1" dirty="0"/>
                  <a:t>+1</a:t>
                </a:r>
                <a:r>
                  <a:rPr lang="en-SG" dirty="0"/>
                  <a:t> element in the vector is the bias.</a:t>
                </a:r>
              </a:p>
              <a:p>
                <a:pPr lvl="1"/>
                <a:r>
                  <a:rPr lang="en-SG" dirty="0"/>
                  <a:t>FEEDFORWARD: Compute:</a:t>
                </a:r>
              </a:p>
              <a:p>
                <a:pPr lvl="1" indent="0">
                  <a:buNone/>
                </a:pPr>
                <a:endParaRPr lang="en-SG" dirty="0"/>
              </a:p>
              <a:p>
                <a:pPr lvl="1" indent="0">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𝑦</m:t>
                          </m:r>
                        </m:e>
                        <m:sub>
                          <m:r>
                            <a:rPr lang="en-SG" b="0" i="1" smtClean="0">
                              <a:latin typeface="Cambria Math" panose="02040503050406030204" pitchFamily="18" charset="0"/>
                            </a:rPr>
                            <m:t>𝑜𝑢𝑡</m:t>
                          </m:r>
                        </m:sub>
                      </m:sSub>
                      <m:r>
                        <a:rPr lang="en-SG" b="0" i="1" smtClean="0">
                          <a:latin typeface="Cambria Math" panose="02040503050406030204" pitchFamily="18" charset="0"/>
                        </a:rPr>
                        <m:t>=</m:t>
                      </m:r>
                      <m:r>
                        <a:rPr lang="en-SG" b="0" i="1" smtClean="0">
                          <a:latin typeface="Cambria Math" panose="02040503050406030204" pitchFamily="18" charset="0"/>
                        </a:rPr>
                        <m:t>𝑓</m:t>
                      </m:r>
                      <m:d>
                        <m:dPr>
                          <m:ctrlPr>
                            <a:rPr lang="en-SG" b="0" i="1" smtClean="0">
                              <a:latin typeface="Cambria Math" panose="02040503050406030204" pitchFamily="18" charset="0"/>
                            </a:rPr>
                          </m:ctrlPr>
                        </m:dPr>
                        <m:e>
                          <m:nary>
                            <m:naryPr>
                              <m:chr m:val="∑"/>
                              <m:limLoc m:val="subSup"/>
                              <m:ctrlPr>
                                <a:rPr lang="en-SG" i="1">
                                  <a:latin typeface="Cambria Math" panose="02040503050406030204" pitchFamily="18" charset="0"/>
                                </a:rPr>
                              </m:ctrlPr>
                            </m:naryPr>
                            <m:sub>
                              <m:r>
                                <m:rPr>
                                  <m:brk m:alnAt="1"/>
                                </m:rPr>
                                <a:rPr lang="en-SG" b="0" i="1" smtClean="0">
                                  <a:latin typeface="Cambria Math" panose="02040503050406030204" pitchFamily="18" charset="0"/>
                                </a:rPr>
                                <m:t>𝑗</m:t>
                              </m:r>
                              <m:r>
                                <a:rPr lang="en-SG" i="1">
                                  <a:latin typeface="Cambria Math" panose="02040503050406030204" pitchFamily="18" charset="0"/>
                                </a:rPr>
                                <m:t>=1</m:t>
                              </m:r>
                            </m:sub>
                            <m:sup>
                              <m:r>
                                <a:rPr lang="en-SG" i="1">
                                  <a:latin typeface="Cambria Math" panose="02040503050406030204" pitchFamily="18" charset="0"/>
                                </a:rPr>
                                <m:t>𝑘</m:t>
                              </m:r>
                              <m:r>
                                <a:rPr lang="en-SG" i="1">
                                  <a:latin typeface="Cambria Math" panose="02040503050406030204" pitchFamily="18" charset="0"/>
                                </a:rPr>
                                <m:t>+1</m:t>
                              </m:r>
                            </m:sup>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b="0" i="1" smtClean="0">
                                      <a:latin typeface="Cambria Math" panose="02040503050406030204" pitchFamily="18" charset="0"/>
                                    </a:rPr>
                                    <m:t>𝑗</m:t>
                                  </m:r>
                                </m:sub>
                              </m:sSub>
                              <m:sSub>
                                <m:sSubPr>
                                  <m:ctrlPr>
                                    <a:rPr lang="en-SG"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𝑖𝑗</m:t>
                                  </m:r>
                                </m:sub>
                              </m:sSub>
                            </m:e>
                          </m:nary>
                        </m:e>
                      </m:d>
                    </m:oMath>
                  </m:oMathPara>
                </a14:m>
                <a:endParaRPr lang="en-SG" dirty="0"/>
              </a:p>
              <a:p>
                <a:pPr lvl="1" indent="0">
                  <a:buNone/>
                </a:pPr>
                <a:r>
                  <a:rPr lang="en-SG" dirty="0"/>
                  <a:t>Here f(.) is the activation function.</a:t>
                </a:r>
              </a:p>
              <a:p>
                <a:pPr lvl="1"/>
                <a:r>
                  <a:rPr lang="en-SG" dirty="0"/>
                  <a:t>UPDATE: Update each </a:t>
                </a:r>
                <a:r>
                  <a:rPr lang="en-SG" i="1" dirty="0" err="1"/>
                  <a:t>w</a:t>
                </a:r>
                <a:r>
                  <a:rPr lang="en-SG" i="1" baseline="-25000" dirty="0" err="1"/>
                  <a:t>j</a:t>
                </a:r>
                <a:r>
                  <a:rPr lang="en-SG" dirty="0"/>
                  <a:t> with:</a:t>
                </a:r>
              </a:p>
              <a:p>
                <a:pPr lvl="1" indent="0">
                  <a:buNone/>
                </a:pPr>
                <a:endParaRPr lang="en-SG" dirty="0"/>
              </a:p>
              <a:p>
                <a:pPr lvl="1" indent="0">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𝑗</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𝑗</m:t>
                          </m:r>
                        </m:sub>
                      </m:sSub>
                      <m:r>
                        <a:rPr lang="en-SG" b="0" i="1" smtClean="0">
                          <a:latin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𝛼</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𝑦</m:t>
                          </m:r>
                        </m:e>
                        <m:sub>
                          <m:r>
                            <a:rPr lang="en-SG" b="0" i="1" smtClean="0">
                              <a:latin typeface="Cambria Math" panose="02040503050406030204" pitchFamily="18" charset="0"/>
                            </a:rPr>
                            <m:t>𝑖</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𝑦</m:t>
                          </m:r>
                        </m:e>
                        <m:sub>
                          <m:r>
                            <a:rPr lang="en-SG" b="0" i="1" smtClean="0">
                              <a:latin typeface="Cambria Math" panose="02040503050406030204" pitchFamily="18" charset="0"/>
                            </a:rPr>
                            <m:t>𝑜𝑢𝑡</m:t>
                          </m:r>
                        </m:sub>
                      </m:sSub>
                      <m:r>
                        <a:rPr lang="en-SG" b="0" i="1" smtClean="0">
                          <a:latin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𝑥</m:t>
                          </m:r>
                        </m:e>
                        <m:sub>
                          <m:r>
                            <a:rPr lang="en-SG" b="0" i="1" smtClean="0">
                              <a:latin typeface="Cambria Math" panose="02040503050406030204" pitchFamily="18" charset="0"/>
                              <a:ea typeface="Cambria Math" panose="02040503050406030204" pitchFamily="18" charset="0"/>
                            </a:rPr>
                            <m:t>𝑖𝑗</m:t>
                          </m:r>
                        </m:sub>
                      </m:sSub>
                    </m:oMath>
                  </m:oMathPara>
                </a14:m>
                <a:endParaRPr lang="en-SG" dirty="0"/>
              </a:p>
              <a:p>
                <a:pPr lvl="1" indent="0">
                  <a:buNone/>
                </a:pP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5" t="-287"/>
                </a:stretch>
              </a:blipFill>
            </p:spPr>
            <p:txBody>
              <a:bodyPr/>
              <a:lstStyle/>
              <a:p>
                <a:r>
                  <a:rPr lang="en-SG">
                    <a:noFill/>
                  </a:rPr>
                  <a:t> </a:t>
                </a:r>
              </a:p>
            </p:txBody>
          </p:sp>
        </mc:Fallback>
      </mc:AlternateContent>
    </p:spTree>
    <p:extLst>
      <p:ext uri="{BB962C8B-B14F-4D97-AF65-F5344CB8AC3E}">
        <p14:creationId xmlns:p14="http://schemas.microsoft.com/office/powerpoint/2010/main" val="175932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D5F4-6F9B-1647-9415-10381FAB6FF8}"/>
              </a:ext>
            </a:extLst>
          </p:cNvPr>
          <p:cNvSpPr>
            <a:spLocks noGrp="1"/>
          </p:cNvSpPr>
          <p:nvPr>
            <p:ph type="title"/>
          </p:nvPr>
        </p:nvSpPr>
        <p:spPr/>
        <p:txBody>
          <a:bodyPr/>
          <a:lstStyle/>
          <a:p>
            <a:r>
              <a:rPr lang="en-US" dirty="0"/>
              <a:t>What You Will Learn</a:t>
            </a:r>
            <a:r>
              <a:rPr lang="en-US" dirty="0">
                <a:sym typeface="Wingdings" pitchFamily="2" charset="2"/>
              </a:rPr>
              <a:t> (Quick Summary):</a:t>
            </a:r>
            <a:endParaRPr lang="en-US" dirty="0"/>
          </a:p>
        </p:txBody>
      </p:sp>
      <p:sp>
        <p:nvSpPr>
          <p:cNvPr id="3" name="Content Placeholder 2">
            <a:extLst>
              <a:ext uri="{FF2B5EF4-FFF2-40B4-BE49-F238E27FC236}">
                <a16:creationId xmlns:a16="http://schemas.microsoft.com/office/drawing/2014/main" id="{77E9C5D2-4FB4-DF45-95BE-B806303D5A06}"/>
              </a:ext>
            </a:extLst>
          </p:cNvPr>
          <p:cNvSpPr>
            <a:spLocks noGrp="1"/>
          </p:cNvSpPr>
          <p:nvPr>
            <p:ph idx="1"/>
          </p:nvPr>
        </p:nvSpPr>
        <p:spPr/>
        <p:txBody>
          <a:bodyPr/>
          <a:lstStyle/>
          <a:p>
            <a:r>
              <a:rPr lang="en-US" dirty="0"/>
              <a:t>Boyd’s Part: Robotics</a:t>
            </a:r>
          </a:p>
          <a:p>
            <a:pPr lvl="1"/>
            <a:r>
              <a:rPr lang="en-US" dirty="0"/>
              <a:t>The hardware aspects of building a robot</a:t>
            </a:r>
          </a:p>
          <a:p>
            <a:pPr lvl="2"/>
            <a:r>
              <a:rPr lang="en-US" dirty="0"/>
              <a:t>Connecting and programming robot sensors.</a:t>
            </a:r>
          </a:p>
          <a:p>
            <a:pPr lvl="2"/>
            <a:r>
              <a:rPr lang="en-US" dirty="0"/>
              <a:t>Controlling the robot remotely</a:t>
            </a:r>
          </a:p>
          <a:p>
            <a:pPr lvl="1"/>
            <a:r>
              <a:rPr lang="en-US" dirty="0"/>
              <a:t>Hardware security.</a:t>
            </a:r>
          </a:p>
          <a:p>
            <a:r>
              <a:rPr lang="en-US" dirty="0"/>
              <a:t>My Part: The “brain” of the robot</a:t>
            </a:r>
          </a:p>
          <a:p>
            <a:pPr lvl="1"/>
            <a:r>
              <a:rPr lang="en-US" dirty="0"/>
              <a:t>Machine learning: </a:t>
            </a:r>
          </a:p>
          <a:p>
            <a:pPr lvl="2"/>
            <a:r>
              <a:rPr lang="en-US" dirty="0"/>
              <a:t>Statistical Methods.</a:t>
            </a:r>
          </a:p>
          <a:p>
            <a:pPr lvl="2"/>
            <a:r>
              <a:rPr lang="en-US" dirty="0"/>
              <a:t>Neural Networks.</a:t>
            </a:r>
          </a:p>
          <a:p>
            <a:pPr lvl="2"/>
            <a:r>
              <a:rPr lang="en-US" dirty="0"/>
              <a:t>Deep Learning Networks.</a:t>
            </a:r>
          </a:p>
          <a:p>
            <a:pPr lvl="1"/>
            <a:r>
              <a:rPr lang="en-US" dirty="0"/>
              <a:t>Communications.</a:t>
            </a:r>
          </a:p>
          <a:p>
            <a:pPr lvl="2"/>
            <a:r>
              <a:rPr lang="en-US" dirty="0"/>
              <a:t>Reverse tunnels:</a:t>
            </a:r>
          </a:p>
          <a:p>
            <a:pPr lvl="3"/>
            <a:r>
              <a:rPr lang="en-US" dirty="0"/>
              <a:t>Control your robot from any part of the world</a:t>
            </a:r>
          </a:p>
          <a:p>
            <a:pPr lvl="2"/>
            <a:r>
              <a:rPr lang="en-US" dirty="0"/>
              <a:t>Transport layer security</a:t>
            </a:r>
            <a:br>
              <a:rPr lang="en-US" dirty="0"/>
            </a:br>
            <a:endParaRPr lang="en-US" dirty="0"/>
          </a:p>
          <a:p>
            <a:pPr lvl="2"/>
            <a:endParaRPr lang="en-US" dirty="0"/>
          </a:p>
          <a:p>
            <a:pPr lvl="1"/>
            <a:endParaRPr lang="en-US" dirty="0"/>
          </a:p>
        </p:txBody>
      </p:sp>
      <p:sp>
        <p:nvSpPr>
          <p:cNvPr id="5" name="AutoShape 6" descr="What is a Neural Network? | TIBCO Software">
            <a:extLst>
              <a:ext uri="{FF2B5EF4-FFF2-40B4-BE49-F238E27FC236}">
                <a16:creationId xmlns:a16="http://schemas.microsoft.com/office/drawing/2014/main" id="{D22A613F-1A65-CC73-A2AD-8D5BE319ECD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a:extLst>
              <a:ext uri="{FF2B5EF4-FFF2-40B4-BE49-F238E27FC236}">
                <a16:creationId xmlns:a16="http://schemas.microsoft.com/office/drawing/2014/main" id="{24A50698-0EB5-A45C-ACD0-F38C8ACE3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576" y="4188704"/>
            <a:ext cx="2986892" cy="1683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2687BF8-4856-0F66-1B21-D8D7BB12A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576" y="1818970"/>
            <a:ext cx="2689550" cy="2017162"/>
          </a:xfrm>
          <a:prstGeom prst="rect">
            <a:avLst/>
          </a:prstGeom>
        </p:spPr>
      </p:pic>
    </p:spTree>
    <p:extLst>
      <p:ext uri="{BB962C8B-B14F-4D97-AF65-F5344CB8AC3E}">
        <p14:creationId xmlns:p14="http://schemas.microsoft.com/office/powerpoint/2010/main" val="2870419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err="1"/>
              <a:t>Perceptrons</a:t>
            </a:r>
            <a:r>
              <a:rPr lang="en-SG" dirty="0"/>
              <a:t> (</a:t>
            </a:r>
            <a:r>
              <a:rPr lang="en-SG" dirty="0" err="1"/>
              <a:t>perceptron.xlsx</a:t>
            </a:r>
            <a:r>
              <a:rPr lang="en-SG" dirty="0"/>
              <a:t>)</a:t>
            </a:r>
          </a:p>
        </p:txBody>
      </p:sp>
      <p:sp>
        <p:nvSpPr>
          <p:cNvPr id="3" name="Content Placeholder 2"/>
          <p:cNvSpPr>
            <a:spLocks noGrp="1"/>
          </p:cNvSpPr>
          <p:nvPr>
            <p:ph idx="1"/>
          </p:nvPr>
        </p:nvSpPr>
        <p:spPr/>
        <p:txBody>
          <a:bodyPr/>
          <a:lstStyle/>
          <a:p>
            <a:r>
              <a:rPr lang="en-SG" dirty="0"/>
              <a:t>Function learning (Activation Function: id(x)=x)</a:t>
            </a:r>
          </a:p>
          <a:p>
            <a:pPr lvl="1"/>
            <a:r>
              <a:rPr lang="en-SG" dirty="0"/>
              <a:t>y(x) = 2x</a:t>
            </a:r>
          </a:p>
          <a:p>
            <a:pPr lvl="1"/>
            <a:r>
              <a:rPr lang="en-SG" dirty="0"/>
              <a:t>y(x)=2x+5</a:t>
            </a:r>
          </a:p>
          <a:p>
            <a:pPr lvl="1"/>
            <a:r>
              <a:rPr lang="en-SG" dirty="0"/>
              <a:t>y(x) = 2x+5 + noise</a:t>
            </a:r>
          </a:p>
          <a:p>
            <a:pPr lvl="1"/>
            <a:r>
              <a:rPr lang="en-SG" dirty="0"/>
              <a:t>y(x) = 2x+5 + large noise</a:t>
            </a:r>
          </a:p>
          <a:p>
            <a:r>
              <a:rPr lang="en-SG" dirty="0"/>
              <a:t>Classification:</a:t>
            </a:r>
          </a:p>
          <a:p>
            <a:pPr lvl="1"/>
            <a:r>
              <a:rPr lang="en-SG" dirty="0"/>
              <a:t>Given the length and weight of a vehicle we want to classify either as a lorry (-1) or a van (1)</a:t>
            </a:r>
          </a:p>
          <a:p>
            <a:pPr lvl="1"/>
            <a:r>
              <a:rPr lang="en-SG" dirty="0"/>
              <a:t>Activation function f(x)=1 if x&gt;0, -1 otherwise.</a:t>
            </a:r>
          </a:p>
          <a:p>
            <a:r>
              <a:rPr lang="en-SG" dirty="0"/>
              <a:t>XOR Problem:</a:t>
            </a:r>
          </a:p>
          <a:p>
            <a:pPr lvl="1"/>
            <a:r>
              <a:rPr lang="en-SG" dirty="0"/>
              <a:t>Learn the XOR table.</a:t>
            </a:r>
          </a:p>
          <a:p>
            <a:pPr lvl="1"/>
            <a:r>
              <a:rPr lang="en-SG" dirty="0"/>
              <a:t>Activation: f(x)=1 if x&gt;0, 0 otherwise.</a:t>
            </a:r>
          </a:p>
          <a:p>
            <a:pPr lvl="1"/>
            <a:endParaRPr lang="en-SG" dirty="0"/>
          </a:p>
        </p:txBody>
      </p:sp>
      <p:pic>
        <p:nvPicPr>
          <p:cNvPr id="3074" name="Picture 2" descr="Image result for xor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252" y="4403889"/>
            <a:ext cx="193357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49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err="1"/>
              <a:t>Perceptrons</a:t>
            </a:r>
            <a:endParaRPr lang="en-SG" dirty="0"/>
          </a:p>
        </p:txBody>
      </p:sp>
      <p:sp>
        <p:nvSpPr>
          <p:cNvPr id="3" name="Content Placeholder 2"/>
          <p:cNvSpPr>
            <a:spLocks noGrp="1"/>
          </p:cNvSpPr>
          <p:nvPr>
            <p:ph idx="1"/>
          </p:nvPr>
        </p:nvSpPr>
        <p:spPr>
          <a:xfrm>
            <a:off x="550500" y="1980723"/>
            <a:ext cx="7771327" cy="1834531"/>
          </a:xfrm>
        </p:spPr>
        <p:txBody>
          <a:bodyPr/>
          <a:lstStyle/>
          <a:p>
            <a:r>
              <a:rPr lang="en-SG" dirty="0"/>
              <a:t>From our example we see that </a:t>
            </a:r>
            <a:r>
              <a:rPr lang="en-SG" dirty="0" err="1"/>
              <a:t>Perceptrons</a:t>
            </a:r>
            <a:r>
              <a:rPr lang="en-SG" dirty="0"/>
              <a:t> cannot learn the XOR problem.</a:t>
            </a:r>
          </a:p>
          <a:p>
            <a:pPr lvl="1"/>
            <a:r>
              <a:rPr lang="en-SG" dirty="0"/>
              <a:t>This is because it is not possible to draw a straight line to separate the samples into two classes.</a:t>
            </a:r>
          </a:p>
          <a:p>
            <a:pPr lvl="1"/>
            <a:r>
              <a:rPr lang="en-SG" dirty="0"/>
              <a:t>Neural network research was killed for several years because no solution could be found for this problem.</a:t>
            </a:r>
          </a:p>
        </p:txBody>
      </p:sp>
      <p:pic>
        <p:nvPicPr>
          <p:cNvPr id="1026" name="Picture 2" descr="Image result for XOR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735" y="4044922"/>
            <a:ext cx="5152172" cy="234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25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Supervised learning:</a:t>
            </a:r>
            <a:br>
              <a:rPr lang="en-US" dirty="0"/>
            </a:br>
            <a:r>
              <a:rPr lang="en-US" dirty="0"/>
              <a:t>Multi-layer </a:t>
            </a:r>
            <a:r>
              <a:rPr lang="en-US" dirty="0" err="1"/>
              <a:t>perceptrons</a:t>
            </a:r>
            <a:endParaRPr lang="en-SG" dirty="0"/>
          </a:p>
        </p:txBody>
      </p:sp>
      <p:sp>
        <p:nvSpPr>
          <p:cNvPr id="5" name="Text Placeholder 4"/>
          <p:cNvSpPr>
            <a:spLocks noGrp="1"/>
          </p:cNvSpPr>
          <p:nvPr>
            <p:ph type="body" idx="1"/>
          </p:nvPr>
        </p:nvSpPr>
        <p:spPr/>
        <p:txBody>
          <a:bodyPr/>
          <a:lstStyle/>
          <a:p>
            <a:endParaRPr lang="en-SG"/>
          </a:p>
        </p:txBody>
      </p:sp>
    </p:spTree>
    <p:extLst>
      <p:ext uri="{BB962C8B-B14F-4D97-AF65-F5344CB8AC3E}">
        <p14:creationId xmlns:p14="http://schemas.microsoft.com/office/powerpoint/2010/main" val="26592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Multi-Layer </a:t>
            </a:r>
            <a:r>
              <a:rPr lang="en-SG" dirty="0" err="1"/>
              <a:t>Perceptrons</a:t>
            </a:r>
            <a:endParaRPr lang="en-SG" dirty="0"/>
          </a:p>
        </p:txBody>
      </p:sp>
      <p:sp>
        <p:nvSpPr>
          <p:cNvPr id="3" name="Content Placeholder 2"/>
          <p:cNvSpPr>
            <a:spLocks noGrp="1"/>
          </p:cNvSpPr>
          <p:nvPr>
            <p:ph idx="1"/>
          </p:nvPr>
        </p:nvSpPr>
        <p:spPr>
          <a:xfrm>
            <a:off x="550500" y="1980724"/>
            <a:ext cx="7771327" cy="1210218"/>
          </a:xfrm>
        </p:spPr>
        <p:txBody>
          <a:bodyPr/>
          <a:lstStyle/>
          <a:p>
            <a:r>
              <a:rPr lang="en-SG" dirty="0"/>
              <a:t>Our key issue in the XOR problem with a single Perceptron is that we cannot separate the points in the XOR problem with a SINGLE linear plane.</a:t>
            </a:r>
          </a:p>
          <a:p>
            <a:r>
              <a:rPr lang="en-SG" dirty="0"/>
              <a:t>However if we add a second Perceptron layer, we introduce a second plane that can neatly separate the points:</a:t>
            </a:r>
          </a:p>
        </p:txBody>
      </p:sp>
      <p:pic>
        <p:nvPicPr>
          <p:cNvPr id="2050" name="Picture 2" descr="https://cdn-images-1.medium.com/max/1600/0*158hcRQzzw_wpEZ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12" y="3485176"/>
            <a:ext cx="4396204" cy="22997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1600/0*fd1nXdp1Wpwbag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659" y="3485176"/>
            <a:ext cx="3865201" cy="229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118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Multi-Layer </a:t>
            </a:r>
            <a:r>
              <a:rPr lang="en-SG" dirty="0" err="1"/>
              <a:t>Perceptrons</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dirty="0"/>
                  <a:t>An MLP consists of:</a:t>
                </a:r>
              </a:p>
              <a:p>
                <a:pPr lvl="1"/>
                <a:r>
                  <a:rPr lang="en-SG" dirty="0"/>
                  <a:t>A set of inputs </a:t>
                </a:r>
                <a:r>
                  <a:rPr lang="en-SG" b="1" i="1" dirty="0"/>
                  <a:t>x</a:t>
                </a:r>
                <a:r>
                  <a:rPr lang="en-SG" dirty="0"/>
                  <a:t> with </a:t>
                </a:r>
                <a:r>
                  <a:rPr lang="en-SG" i="1" dirty="0"/>
                  <a:t>n+1</a:t>
                </a:r>
                <a:r>
                  <a:rPr lang="en-SG" b="1" i="1" dirty="0"/>
                  <a:t> </a:t>
                </a:r>
                <a:r>
                  <a:rPr lang="en-SG" dirty="0"/>
                  <a:t>elements </a:t>
                </a:r>
                <a:r>
                  <a:rPr lang="en-SG" i="1" dirty="0"/>
                  <a:t>[x</a:t>
                </a:r>
                <a:r>
                  <a:rPr lang="en-SG" i="1" baseline="-25000" dirty="0"/>
                  <a:t>1</a:t>
                </a:r>
                <a:r>
                  <a:rPr lang="en-SG" i="1" dirty="0"/>
                  <a:t>, x</a:t>
                </a:r>
                <a:r>
                  <a:rPr lang="en-SG" i="1" baseline="-25000" dirty="0"/>
                  <a:t>2</a:t>
                </a:r>
                <a:r>
                  <a:rPr lang="en-SG" i="1" dirty="0"/>
                  <a:t>, …, </a:t>
                </a:r>
                <a:r>
                  <a:rPr lang="en-SG" i="1" dirty="0" err="1"/>
                  <a:t>x</a:t>
                </a:r>
                <a:r>
                  <a:rPr lang="en-SG" i="1" baseline="-25000" dirty="0" err="1"/>
                  <a:t>n</a:t>
                </a:r>
                <a:r>
                  <a:rPr lang="en-SG" i="1" dirty="0"/>
                  <a:t>, 1]. </a:t>
                </a:r>
                <a:r>
                  <a:rPr lang="en-SG" dirty="0"/>
                  <a:t>As before the </a:t>
                </a:r>
                <a:r>
                  <a:rPr lang="en-SG" i="1" dirty="0"/>
                  <a:t>n+1</a:t>
                </a:r>
                <a:r>
                  <a:rPr lang="en-SG" b="1" dirty="0"/>
                  <a:t> </a:t>
                </a:r>
                <a:r>
                  <a:rPr lang="en-SG" dirty="0"/>
                  <a:t>item is the bias.</a:t>
                </a:r>
                <a:endParaRPr lang="en-SG" i="1" dirty="0"/>
              </a:p>
              <a:p>
                <a:pPr lvl="1"/>
                <a:r>
                  <a:rPr lang="en-SG" dirty="0"/>
                  <a:t>A set of </a:t>
                </a:r>
                <a:r>
                  <a:rPr lang="en-SG" i="1" dirty="0"/>
                  <a:t>m </a:t>
                </a:r>
                <a:r>
                  <a:rPr lang="en-SG" dirty="0"/>
                  <a:t>Perceptron nodes called “hidden nodes”, </a:t>
                </a:r>
                <a:r>
                  <a:rPr lang="en-SG" b="1" i="1" dirty="0"/>
                  <a:t>h</a:t>
                </a:r>
                <a:r>
                  <a:rPr lang="en-SG" dirty="0"/>
                  <a:t>. As always we add an </a:t>
                </a:r>
                <a:r>
                  <a:rPr lang="en-SG" i="1" dirty="0"/>
                  <a:t>m+1</a:t>
                </a:r>
                <a:r>
                  <a:rPr lang="en-SG" i="1" baseline="-25000" dirty="0"/>
                  <a:t> </a:t>
                </a:r>
                <a:r>
                  <a:rPr lang="en-SG" dirty="0"/>
                  <a:t>term for the bias.</a:t>
                </a:r>
              </a:p>
              <a:p>
                <a:pPr lvl="1"/>
                <a:r>
                  <a:rPr lang="en-SG" dirty="0"/>
                  <a:t>A set of weights </a:t>
                </a:r>
                <a:r>
                  <a:rPr lang="en-SG" b="1" i="1" dirty="0" err="1"/>
                  <a:t>w</a:t>
                </a:r>
                <a:r>
                  <a:rPr lang="en-SG" b="1" i="1" baseline="-25000" dirty="0" err="1"/>
                  <a:t>h</a:t>
                </a:r>
                <a:r>
                  <a:rPr lang="en-SG" dirty="0"/>
                  <a:t> connecting </a:t>
                </a:r>
                <a:r>
                  <a:rPr lang="en-SG" b="1" i="1" dirty="0"/>
                  <a:t>x</a:t>
                </a:r>
                <a:r>
                  <a:rPr lang="en-SG" dirty="0"/>
                  <a:t> to </a:t>
                </a:r>
                <a:r>
                  <a:rPr lang="en-SG" b="1" i="1" dirty="0"/>
                  <a:t>h</a:t>
                </a:r>
                <a:r>
                  <a:rPr lang="en-SG" dirty="0"/>
                  <a:t>.</a:t>
                </a:r>
              </a:p>
              <a:p>
                <a:pPr lvl="1"/>
                <a:r>
                  <a:rPr lang="en-SG" dirty="0"/>
                  <a:t>A set of </a:t>
                </a:r>
                <a:r>
                  <a:rPr lang="en-SG" i="1" dirty="0"/>
                  <a:t>q</a:t>
                </a:r>
                <a:r>
                  <a:rPr lang="en-SG" dirty="0"/>
                  <a:t> Perceptron nodes </a:t>
                </a:r>
                <a:r>
                  <a:rPr lang="en-SG" b="1" i="1" dirty="0"/>
                  <a:t>p </a:t>
                </a:r>
                <a:r>
                  <a:rPr lang="en-SG" dirty="0"/>
                  <a:t>for the output.</a:t>
                </a:r>
              </a:p>
              <a:p>
                <a:pPr lvl="1"/>
                <a:r>
                  <a:rPr lang="en-SG" dirty="0"/>
                  <a:t>A set of weights </a:t>
                </a:r>
                <a:r>
                  <a:rPr lang="en-SG" b="1" i="1" dirty="0" err="1"/>
                  <a:t>w</a:t>
                </a:r>
                <a:r>
                  <a:rPr lang="en-SG" b="1" i="1" baseline="-25000" dirty="0" err="1"/>
                  <a:t>p</a:t>
                </a:r>
                <a:r>
                  <a:rPr lang="en-SG" i="1" dirty="0"/>
                  <a:t> </a:t>
                </a:r>
                <a:r>
                  <a:rPr lang="en-SG" dirty="0"/>
                  <a:t>connecting </a:t>
                </a:r>
                <a:r>
                  <a:rPr lang="en-SG" b="1" i="1" dirty="0"/>
                  <a:t>h</a:t>
                </a:r>
                <a:r>
                  <a:rPr lang="en-SG" dirty="0"/>
                  <a:t> to </a:t>
                </a:r>
                <a:r>
                  <a:rPr lang="en-SG" b="1" i="1" dirty="0"/>
                  <a:t>p</a:t>
                </a:r>
                <a:r>
                  <a:rPr lang="en-SG" dirty="0"/>
                  <a:t>.</a:t>
                </a:r>
              </a:p>
              <a:p>
                <a:pPr lvl="1"/>
                <a:r>
                  <a:rPr lang="en-SG" dirty="0"/>
                  <a:t>FEEDFORWARD:</a:t>
                </a:r>
              </a:p>
              <a:p>
                <a:pPr lvl="1" indent="0">
                  <a:buNone/>
                </a:pPr>
                <a14:m>
                  <m:oMathPara xmlns:m="http://schemas.openxmlformats.org/officeDocument/2006/math">
                    <m:oMathParaPr>
                      <m:jc m:val="centerGroup"/>
                    </m:oMathParaPr>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h</m:t>
                          </m:r>
                        </m:e>
                        <m:sub>
                          <m:r>
                            <a:rPr lang="en-SG" i="1">
                              <a:latin typeface="Cambria Math" panose="02040503050406030204" pitchFamily="18" charset="0"/>
                            </a:rPr>
                            <m:t>𝑗</m:t>
                          </m:r>
                        </m:sub>
                      </m:sSub>
                      <m:r>
                        <a:rPr lang="en-SG" i="1">
                          <a:latin typeface="Cambria Math" panose="02040503050406030204" pitchFamily="18" charset="0"/>
                        </a:rPr>
                        <m:t>=</m:t>
                      </m:r>
                      <m:r>
                        <a:rPr lang="en-SG" i="1">
                          <a:latin typeface="Cambria Math" panose="02040503050406030204" pitchFamily="18" charset="0"/>
                        </a:rPr>
                        <m:t>𝑓</m:t>
                      </m:r>
                      <m:d>
                        <m:dPr>
                          <m:ctrlPr>
                            <a:rPr lang="en-SG" i="1">
                              <a:latin typeface="Cambria Math" panose="02040503050406030204" pitchFamily="18" charset="0"/>
                            </a:rPr>
                          </m:ctrlPr>
                        </m:dPr>
                        <m:e>
                          <m:nary>
                            <m:naryPr>
                              <m:chr m:val="∑"/>
                              <m:limLoc m:val="subSup"/>
                              <m:ctrlPr>
                                <a:rPr lang="en-SG" i="1">
                                  <a:latin typeface="Cambria Math" panose="02040503050406030204" pitchFamily="18" charset="0"/>
                                </a:rPr>
                              </m:ctrlPr>
                            </m:naryPr>
                            <m:sub>
                              <m:r>
                                <m:rPr>
                                  <m:brk m:alnAt="25"/>
                                </m:rPr>
                                <a:rPr lang="en-SG" i="1">
                                  <a:latin typeface="Cambria Math" panose="02040503050406030204" pitchFamily="18" charset="0"/>
                                </a:rPr>
                                <m:t>𝑖</m:t>
                              </m:r>
                              <m:r>
                                <a:rPr lang="en-SG" i="1">
                                  <a:latin typeface="Cambria Math" panose="02040503050406030204" pitchFamily="18" charset="0"/>
                                </a:rPr>
                                <m:t>=1</m:t>
                              </m:r>
                            </m:sub>
                            <m:sup>
                              <m:r>
                                <a:rPr lang="en-US" b="0" i="1" smtClean="0">
                                  <a:latin typeface="Cambria Math" panose="02040503050406030204" pitchFamily="18" charset="0"/>
                                </a:rPr>
                                <m:t>𝑚</m:t>
                              </m:r>
                              <m:r>
                                <a:rPr lang="en-SG" i="1">
                                  <a:latin typeface="Cambria Math" panose="02040503050406030204" pitchFamily="18" charset="0"/>
                                </a:rPr>
                                <m:t>+1</m:t>
                              </m:r>
                            </m:sup>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𝑖𝑗</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𝑖</m:t>
                                  </m:r>
                                </m:sub>
                              </m:sSub>
                            </m:e>
                          </m:nary>
                        </m:e>
                      </m:d>
                    </m:oMath>
                  </m:oMathPara>
                </a14:m>
                <a:endParaRPr lang="en-SG" dirty="0"/>
              </a:p>
              <a:p>
                <a:pPr lvl="1" indent="0">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𝑘</m:t>
                          </m:r>
                        </m:sub>
                      </m:sSub>
                      <m:r>
                        <a:rPr lang="en-SG" b="0" i="1" smtClean="0">
                          <a:latin typeface="Cambria Math" panose="02040503050406030204" pitchFamily="18" charset="0"/>
                        </a:rPr>
                        <m:t>=</m:t>
                      </m:r>
                      <m:r>
                        <a:rPr lang="en-SG" b="0" i="1" smtClean="0">
                          <a:latin typeface="Cambria Math" panose="02040503050406030204" pitchFamily="18" charset="0"/>
                        </a:rPr>
                        <m:t>𝑔</m:t>
                      </m:r>
                      <m:d>
                        <m:dPr>
                          <m:ctrlPr>
                            <a:rPr lang="en-SG" b="0" i="1" smtClean="0">
                              <a:latin typeface="Cambria Math" panose="02040503050406030204" pitchFamily="18" charset="0"/>
                            </a:rPr>
                          </m:ctrlPr>
                        </m:dPr>
                        <m:e>
                          <m:nary>
                            <m:naryPr>
                              <m:chr m:val="∑"/>
                              <m:limLoc m:val="subSup"/>
                              <m:ctrlPr>
                                <a:rPr lang="en-SG" b="0" i="1" smtClean="0">
                                  <a:latin typeface="Cambria Math" panose="02040503050406030204" pitchFamily="18" charset="0"/>
                                </a:rPr>
                              </m:ctrlPr>
                            </m:naryPr>
                            <m:sub>
                              <m:r>
                                <m:rPr>
                                  <m:brk m:alnAt="1"/>
                                </m:rPr>
                                <a:rPr lang="en-US" b="0" i="1" smtClean="0">
                                  <a:latin typeface="Cambria Math" panose="02040503050406030204" pitchFamily="18" charset="0"/>
                                </a:rPr>
                                <m:t>𝑗</m:t>
                              </m:r>
                              <m:r>
                                <a:rPr lang="en-SG" b="0" i="1" smtClean="0">
                                  <a:latin typeface="Cambria Math" panose="02040503050406030204" pitchFamily="18" charset="0"/>
                                </a:rPr>
                                <m:t>=1</m:t>
                              </m:r>
                            </m:sub>
                            <m:sup>
                              <m:r>
                                <a:rPr lang="en-US" b="0" i="1" smtClean="0">
                                  <a:latin typeface="Cambria Math" panose="02040503050406030204" pitchFamily="18" charset="0"/>
                                </a:rPr>
                                <m:t>𝑞</m:t>
                              </m:r>
                              <m:r>
                                <a:rPr lang="en-SG" b="0" i="1" smtClean="0">
                                  <a:latin typeface="Cambria Math" panose="02040503050406030204" pitchFamily="18" charset="0"/>
                                </a:rPr>
                                <m:t>+1</m:t>
                              </m:r>
                            </m:sup>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𝑗𝑘</m:t>
                                  </m:r>
                                </m:sub>
                              </m:sSub>
                              <m:sSub>
                                <m:sSubPr>
                                  <m:ctrlPr>
                                    <a:rPr lang="en-SG" b="0" i="1" smtClean="0">
                                      <a:latin typeface="Cambria Math" panose="02040503050406030204" pitchFamily="18" charset="0"/>
                                    </a:rPr>
                                  </m:ctrlPr>
                                </m:sSubPr>
                                <m:e>
                                  <m:r>
                                    <a:rPr lang="en-SG" b="0" i="1" smtClean="0">
                                      <a:latin typeface="Cambria Math" panose="02040503050406030204" pitchFamily="18" charset="0"/>
                                    </a:rPr>
                                    <m:t>h</m:t>
                                  </m:r>
                                </m:e>
                                <m:sub>
                                  <m:r>
                                    <a:rPr lang="en-SG" b="0" i="1" smtClean="0">
                                      <a:latin typeface="Cambria Math" panose="02040503050406030204" pitchFamily="18" charset="0"/>
                                    </a:rPr>
                                    <m:t>𝑗</m:t>
                                  </m:r>
                                </m:sub>
                              </m:sSub>
                            </m:e>
                          </m:nary>
                        </m:e>
                      </m:d>
                    </m:oMath>
                  </m:oMathPara>
                </a14:m>
                <a:endParaRPr lang="en-SG" dirty="0"/>
              </a:p>
              <a:p>
                <a:pPr lvl="1" indent="0">
                  <a:buNone/>
                </a:pPr>
                <a:endParaRPr lang="en-SG" dirty="0"/>
              </a:p>
              <a:p>
                <a:pPr lvl="1" indent="0">
                  <a:buNone/>
                </a:pPr>
                <a:endParaRPr lang="en-SG" b="1" dirty="0"/>
              </a:p>
              <a:p>
                <a:pPr lvl="1"/>
                <a:endParaRPr lang="en-SG" dirty="0"/>
              </a:p>
              <a:p>
                <a:pPr lvl="1" indent="0">
                  <a:buNone/>
                </a:pP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26" t="-287" b="-21839"/>
                </a:stretch>
              </a:blipFill>
            </p:spPr>
            <p:txBody>
              <a:bodyPr/>
              <a:lstStyle/>
              <a:p>
                <a:r>
                  <a:rPr lang="en-US">
                    <a:noFill/>
                  </a:rPr>
                  <a:t> </a:t>
                </a:r>
              </a:p>
            </p:txBody>
          </p:sp>
        </mc:Fallback>
      </mc:AlternateContent>
    </p:spTree>
    <p:extLst>
      <p:ext uri="{BB962C8B-B14F-4D97-AF65-F5344CB8AC3E}">
        <p14:creationId xmlns:p14="http://schemas.microsoft.com/office/powerpoint/2010/main" val="2647982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Multi-Layer </a:t>
            </a:r>
            <a:r>
              <a:rPr lang="en-SG" dirty="0" err="1"/>
              <a:t>Perceptrons</a:t>
            </a:r>
            <a:endParaRPr lang="en-SG" dirty="0"/>
          </a:p>
        </p:txBody>
      </p:sp>
      <p:sp>
        <p:nvSpPr>
          <p:cNvPr id="3" name="Content Placeholder 2"/>
          <p:cNvSpPr>
            <a:spLocks noGrp="1"/>
          </p:cNvSpPr>
          <p:nvPr>
            <p:ph idx="1"/>
          </p:nvPr>
        </p:nvSpPr>
        <p:spPr/>
        <p:txBody>
          <a:bodyPr/>
          <a:lstStyle/>
          <a:p>
            <a:r>
              <a:rPr lang="en-SG" dirty="0"/>
              <a:t>The update step is considerably more complicated than single layer </a:t>
            </a:r>
            <a:r>
              <a:rPr lang="en-SG" dirty="0" err="1"/>
              <a:t>Perceptrons</a:t>
            </a:r>
            <a:r>
              <a:rPr lang="en-SG" dirty="0"/>
              <a:t>:</a:t>
            </a:r>
          </a:p>
          <a:p>
            <a:pPr lvl="1"/>
            <a:r>
              <a:rPr lang="en-SG" dirty="0"/>
              <a:t>In SLP there is only one “output” layer. It is relatively easy to compute the error, which is simply </a:t>
            </a:r>
            <a:r>
              <a:rPr lang="en-SG" i="1" dirty="0" err="1"/>
              <a:t>y</a:t>
            </a:r>
            <a:r>
              <a:rPr lang="en-SG" i="1" baseline="-25000" dirty="0" err="1"/>
              <a:t>t</a:t>
            </a:r>
            <a:r>
              <a:rPr lang="en-SG" i="1" dirty="0"/>
              <a:t> – </a:t>
            </a:r>
            <a:r>
              <a:rPr lang="en-SG" i="1" dirty="0" err="1"/>
              <a:t>y</a:t>
            </a:r>
            <a:r>
              <a:rPr lang="en-SG" i="1" baseline="-25000" dirty="0" err="1"/>
              <a:t>out</a:t>
            </a:r>
            <a:r>
              <a:rPr lang="en-SG" i="1" dirty="0"/>
              <a:t>. </a:t>
            </a:r>
          </a:p>
          <a:p>
            <a:pPr lvl="1"/>
            <a:r>
              <a:rPr lang="en-SG" dirty="0"/>
              <a:t>In MLP, things get more complicated in the hidden layer. How do we assign errors to this layer?</a:t>
            </a:r>
          </a:p>
          <a:p>
            <a:endParaRPr lang="en-SG" dirty="0"/>
          </a:p>
        </p:txBody>
      </p:sp>
      <p:pic>
        <p:nvPicPr>
          <p:cNvPr id="4" name="Picture 2" descr="https://cdn-images-1.medium.com/max/1600/0*158hcRQzzw_wpEZ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36" y="3586075"/>
            <a:ext cx="4801899" cy="251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74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Multi-Layer </a:t>
            </a:r>
            <a:r>
              <a:rPr lang="en-SG" dirty="0" err="1"/>
              <a:t>Perceptrons</a:t>
            </a:r>
            <a:endParaRPr lang="en-SG"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50500" y="1980724"/>
                <a:ext cx="7771327" cy="2074168"/>
              </a:xfrm>
            </p:spPr>
            <p:txBody>
              <a:bodyPr/>
              <a:lstStyle/>
              <a:p>
                <a:r>
                  <a:rPr lang="en-SG" dirty="0"/>
                  <a:t>In MLPs we use a technique called “gradient descent”:</a:t>
                </a:r>
              </a:p>
              <a:p>
                <a:pPr lvl="1"/>
                <a:r>
                  <a:rPr lang="en-SG" dirty="0"/>
                  <a:t>In the output layer we find the quadratic error for </a:t>
                </a:r>
                <a:r>
                  <a:rPr lang="en-SG" dirty="0" err="1"/>
                  <a:t>ouput</a:t>
                </a:r>
                <a:r>
                  <a:rPr lang="en-SG" dirty="0"/>
                  <a:t> </a:t>
                </a:r>
                <a:r>
                  <a:rPr lang="en-SG" i="1" dirty="0"/>
                  <a:t>k</a:t>
                </a:r>
                <a:r>
                  <a:rPr lang="en-SG" dirty="0"/>
                  <a:t>:</a:t>
                </a:r>
              </a:p>
              <a:p>
                <a:pPr lvl="1"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𝐸</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sSup>
                        <m:sSupPr>
                          <m:ctrlPr>
                            <a:rPr lang="en-SG" b="0" i="1" smtClean="0">
                              <a:latin typeface="Cambria Math" panose="02040503050406030204" pitchFamily="18" charset="0"/>
                            </a:rPr>
                          </m:ctrlPr>
                        </m:sSupPr>
                        <m:e>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𝑘</m:t>
                              </m:r>
                            </m:sub>
                          </m:sSub>
                          <m:r>
                            <a:rPr lang="en-SG" b="0" i="1" smtClean="0">
                              <a:latin typeface="Cambria Math" panose="02040503050406030204" pitchFamily="18" charset="0"/>
                            </a:rPr>
                            <m:t>− </m:t>
                          </m:r>
                          <m:sSubSup>
                            <m:sSubSupPr>
                              <m:ctrlPr>
                                <a:rPr lang="en-SG" b="0" i="1" smtClean="0">
                                  <a:latin typeface="Cambria Math" panose="02040503050406030204" pitchFamily="18" charset="0"/>
                                </a:rPr>
                              </m:ctrlPr>
                            </m:sSubSupPr>
                            <m:e>
                              <m:r>
                                <a:rPr lang="en-SG" b="0" i="1" smtClean="0">
                                  <a:latin typeface="Cambria Math" panose="02040503050406030204" pitchFamily="18" charset="0"/>
                                </a:rPr>
                                <m:t>𝑦</m:t>
                              </m:r>
                            </m:e>
                            <m:sub>
                              <m:r>
                                <a:rPr lang="en-SG" b="0" i="1" smtClean="0">
                                  <a:latin typeface="Cambria Math" panose="02040503050406030204" pitchFamily="18" charset="0"/>
                                </a:rPr>
                                <m:t>𝑡</m:t>
                              </m:r>
                            </m:sub>
                            <m:sup/>
                          </m:sSubSup>
                          <m:r>
                            <a:rPr lang="en-SG" b="0" i="1" smtClean="0">
                              <a:latin typeface="Cambria Math" panose="02040503050406030204" pitchFamily="18" charset="0"/>
                            </a:rPr>
                            <m:t>)</m:t>
                          </m:r>
                        </m:e>
                        <m:sup>
                          <m:r>
                            <a:rPr lang="en-SG" b="0" i="1" smtClean="0">
                              <a:latin typeface="Cambria Math" panose="02040503050406030204" pitchFamily="18" charset="0"/>
                            </a:rPr>
                            <m:t>2</m:t>
                          </m:r>
                        </m:sup>
                      </m:sSup>
                    </m:oMath>
                  </m:oMathPara>
                </a14:m>
                <a:endParaRPr lang="en-SG" dirty="0"/>
              </a:p>
              <a:p>
                <a:pPr lvl="1"/>
                <a:r>
                  <a:rPr lang="en-SG" dirty="0"/>
                  <a:t>We want to minimize </a:t>
                </a:r>
                <a:r>
                  <a:rPr lang="en-SG" i="1" dirty="0"/>
                  <a:t>E</a:t>
                </a:r>
                <a:r>
                  <a:rPr lang="en-SG" dirty="0"/>
                  <a:t>:</a:t>
                </a:r>
              </a:p>
              <a:p>
                <a:pPr lvl="1" indent="0">
                  <a:buNone/>
                </a:pPr>
                <a14:m>
                  <m:oMathPara xmlns:m="http://schemas.openxmlformats.org/officeDocument/2006/math">
                    <m:oMathParaPr>
                      <m:jc m:val="centerGroup"/>
                    </m:oMathParaPr>
                    <m:oMath xmlns:m="http://schemas.openxmlformats.org/officeDocument/2006/math">
                      <m:f>
                        <m:fPr>
                          <m:ctrlPr>
                            <a:rPr lang="en-SG" i="1" smtClean="0">
                              <a:latin typeface="Cambria Math" panose="02040503050406030204" pitchFamily="18" charset="0"/>
                            </a:rPr>
                          </m:ctrlPr>
                        </m:fPr>
                        <m:num>
                          <m:r>
                            <a:rPr lang="en-SG" b="0" i="1" smtClean="0">
                              <a:latin typeface="Cambria Math" panose="02040503050406030204" pitchFamily="18" charset="0"/>
                            </a:rPr>
                            <m:t>𝑑𝐸</m:t>
                          </m:r>
                        </m:num>
                        <m:den>
                          <m:r>
                            <a:rPr lang="en-SG" b="0" i="1" smtClean="0">
                              <a:latin typeface="Cambria Math" panose="02040503050406030204" pitchFamily="18" charset="0"/>
                            </a:rPr>
                            <m:t>𝑑</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𝑗𝑘</m:t>
                              </m:r>
                            </m:sub>
                          </m:sSub>
                        </m:den>
                      </m:f>
                      <m:r>
                        <a:rPr lang="en-SG" b="0" i="1" smtClean="0">
                          <a:latin typeface="Cambria Math" panose="02040503050406030204" pitchFamily="18" charset="0"/>
                        </a:rPr>
                        <m:t>=0</m:t>
                      </m:r>
                    </m:oMath>
                  </m:oMathPara>
                </a14:m>
                <a:endParaRPr lang="en-SG" dirty="0"/>
              </a:p>
              <a:p>
                <a:pPr lvl="1"/>
                <a:endParaRPr lang="en-SG"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50500" y="1980724"/>
                <a:ext cx="7771327" cy="2074168"/>
              </a:xfrm>
              <a:blipFill>
                <a:blip r:embed="rId2"/>
                <a:stretch>
                  <a:fillRect l="-326" t="-1220" b="-1829"/>
                </a:stretch>
              </a:blipFill>
            </p:spPr>
            <p:txBody>
              <a:bodyPr/>
              <a:lstStyle/>
              <a:p>
                <a:r>
                  <a:rPr lang="en-US">
                    <a:noFill/>
                  </a:rPr>
                  <a:t> </a:t>
                </a:r>
              </a:p>
            </p:txBody>
          </p:sp>
        </mc:Fallback>
      </mc:AlternateContent>
      <p:pic>
        <p:nvPicPr>
          <p:cNvPr id="3074" name="Picture 2" descr="Image result for gradient desc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2055" y="4546238"/>
            <a:ext cx="3529253" cy="19124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radient desc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3155" y="4659817"/>
            <a:ext cx="3392105" cy="190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072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Multi-Layer </a:t>
            </a:r>
            <a:r>
              <a:rPr lang="en-SG" dirty="0" err="1"/>
              <a:t>Perceptrons</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dirty="0"/>
                  <a:t>This means that the activation functions </a:t>
                </a:r>
                <a:r>
                  <a:rPr lang="en-SG" i="1" dirty="0"/>
                  <a:t>f(.) </a:t>
                </a:r>
                <a:r>
                  <a:rPr lang="en-SG" dirty="0"/>
                  <a:t>and </a:t>
                </a:r>
                <a:r>
                  <a:rPr lang="en-SG" i="1" dirty="0"/>
                  <a:t>g(.)</a:t>
                </a:r>
                <a:r>
                  <a:rPr lang="en-SG" dirty="0"/>
                  <a:t> must be differentiable:</a:t>
                </a:r>
              </a:p>
              <a:p>
                <a:pPr lvl="1"/>
                <a:r>
                  <a:rPr lang="en-SG" dirty="0"/>
                  <a:t> Our step (and sign) function has a discontinuity at 0, where the gradient is infinite. We choose instead the sigmoid function:</a:t>
                </a:r>
              </a:p>
              <a:p>
                <a:endParaRPr lang="en-SG" dirty="0"/>
              </a:p>
              <a:p>
                <a:pPr marL="0"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𝒇</m:t>
                      </m:r>
                      <m:d>
                        <m:dPr>
                          <m:ctrlPr>
                            <a:rPr lang="en-SG" b="1" i="1" smtClean="0">
                              <a:latin typeface="Cambria Math" panose="02040503050406030204" pitchFamily="18" charset="0"/>
                            </a:rPr>
                          </m:ctrlPr>
                        </m:dPr>
                        <m:e>
                          <m:r>
                            <a:rPr lang="en-SG" b="1" i="1" smtClean="0">
                              <a:latin typeface="Cambria Math" panose="02040503050406030204" pitchFamily="18" charset="0"/>
                            </a:rPr>
                            <m:t>𝒙</m:t>
                          </m:r>
                        </m:e>
                      </m:d>
                      <m:r>
                        <a:rPr lang="en-SG" b="1" i="1" smtClean="0">
                          <a:latin typeface="Cambria Math" panose="02040503050406030204" pitchFamily="18" charset="0"/>
                        </a:rPr>
                        <m:t>=</m:t>
                      </m:r>
                      <m:f>
                        <m:fPr>
                          <m:ctrlPr>
                            <a:rPr lang="en-SG" b="1" i="1" smtClean="0">
                              <a:latin typeface="Cambria Math" panose="02040503050406030204" pitchFamily="18" charset="0"/>
                            </a:rPr>
                          </m:ctrlPr>
                        </m:fPr>
                        <m:num>
                          <m:r>
                            <a:rPr lang="en-SG" b="1" i="1" smtClean="0">
                              <a:latin typeface="Cambria Math" panose="02040503050406030204" pitchFamily="18" charset="0"/>
                            </a:rPr>
                            <m:t>𝟏</m:t>
                          </m:r>
                        </m:num>
                        <m:den>
                          <m:r>
                            <a:rPr lang="en-SG" b="1" i="1" smtClean="0">
                              <a:latin typeface="Cambria Math" panose="02040503050406030204" pitchFamily="18" charset="0"/>
                            </a:rPr>
                            <m:t>𝟏</m:t>
                          </m:r>
                          <m:r>
                            <a:rPr lang="en-SG" b="1" i="1" smtClean="0">
                              <a:latin typeface="Cambria Math" panose="02040503050406030204" pitchFamily="18" charset="0"/>
                            </a:rPr>
                            <m:t>+</m:t>
                          </m:r>
                          <m:sSup>
                            <m:sSupPr>
                              <m:ctrlPr>
                                <a:rPr lang="en-SG" b="1" i="1" smtClean="0">
                                  <a:latin typeface="Cambria Math" panose="02040503050406030204" pitchFamily="18" charset="0"/>
                                </a:rPr>
                              </m:ctrlPr>
                            </m:sSupPr>
                            <m:e>
                              <m:r>
                                <a:rPr lang="en-SG" b="1" i="1" smtClean="0">
                                  <a:latin typeface="Cambria Math" panose="02040503050406030204" pitchFamily="18" charset="0"/>
                                </a:rPr>
                                <m:t>𝒆</m:t>
                              </m:r>
                            </m:e>
                            <m:sup>
                              <m:r>
                                <a:rPr lang="en-SG" b="1" i="1" smtClean="0">
                                  <a:latin typeface="Cambria Math" panose="02040503050406030204" pitchFamily="18" charset="0"/>
                                </a:rPr>
                                <m:t>−</m:t>
                              </m:r>
                              <m:r>
                                <a:rPr lang="en-SG" b="1" i="1" smtClean="0">
                                  <a:latin typeface="Cambria Math" panose="02040503050406030204" pitchFamily="18" charset="0"/>
                                </a:rPr>
                                <m:t>𝒙</m:t>
                              </m:r>
                            </m:sup>
                          </m:sSup>
                        </m:den>
                      </m:f>
                    </m:oMath>
                  </m:oMathPara>
                </a14:m>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35" t="-287"/>
                </a:stretch>
              </a:blipFill>
            </p:spPr>
            <p:txBody>
              <a:bodyPr/>
              <a:lstStyle/>
              <a:p>
                <a:r>
                  <a:rPr lang="en-US">
                    <a:noFill/>
                  </a:rPr>
                  <a:t> </a:t>
                </a:r>
              </a:p>
            </p:txBody>
          </p:sp>
        </mc:Fallback>
      </mc:AlternateContent>
      <p:pic>
        <p:nvPicPr>
          <p:cNvPr id="5122" name="Picture 2" descr="Image result for neural network step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288" y="3831808"/>
            <a:ext cx="63817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638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Multi-Layer </a:t>
            </a:r>
            <a:r>
              <a:rPr lang="en-SG" dirty="0" err="1"/>
              <a:t>Perceptrons</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dirty="0"/>
                  <a:t>The sigmoid has a very convenient derivative:</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𝒇</m:t>
                      </m:r>
                      <m:d>
                        <m:dPr>
                          <m:ctrlPr>
                            <a:rPr lang="en-SG" i="1">
                              <a:latin typeface="Cambria Math" panose="02040503050406030204" pitchFamily="18" charset="0"/>
                            </a:rPr>
                          </m:ctrlPr>
                        </m:dPr>
                        <m:e>
                          <m:r>
                            <a:rPr lang="en-SG" i="1">
                              <a:latin typeface="Cambria Math" panose="02040503050406030204" pitchFamily="18" charset="0"/>
                            </a:rPr>
                            <m:t>𝒙</m:t>
                          </m:r>
                        </m:e>
                      </m:d>
                      <m:r>
                        <a:rPr lang="en-SG" i="1">
                          <a:latin typeface="Cambria Math" panose="02040503050406030204" pitchFamily="18" charset="0"/>
                        </a:rPr>
                        <m:t>=</m:t>
                      </m:r>
                      <m:f>
                        <m:fPr>
                          <m:ctrlPr>
                            <a:rPr lang="en-SG" i="1">
                              <a:latin typeface="Cambria Math" panose="02040503050406030204" pitchFamily="18" charset="0"/>
                            </a:rPr>
                          </m:ctrlPr>
                        </m:fPr>
                        <m:num>
                          <m:r>
                            <a:rPr lang="en-SG" i="1">
                              <a:latin typeface="Cambria Math" panose="02040503050406030204" pitchFamily="18" charset="0"/>
                            </a:rPr>
                            <m:t>𝟏</m:t>
                          </m:r>
                        </m:num>
                        <m:den>
                          <m:r>
                            <a:rPr lang="en-SG" i="1">
                              <a:latin typeface="Cambria Math" panose="02040503050406030204" pitchFamily="18" charset="0"/>
                            </a:rPr>
                            <m:t>𝟏</m:t>
                          </m:r>
                          <m:r>
                            <a:rPr lang="en-SG" i="1">
                              <a:latin typeface="Cambria Math" panose="02040503050406030204" pitchFamily="18" charset="0"/>
                            </a:rPr>
                            <m:t>+</m:t>
                          </m:r>
                          <m:sSup>
                            <m:sSupPr>
                              <m:ctrlPr>
                                <a:rPr lang="en-SG" i="1">
                                  <a:latin typeface="Cambria Math" panose="02040503050406030204" pitchFamily="18" charset="0"/>
                                </a:rPr>
                              </m:ctrlPr>
                            </m:sSupPr>
                            <m:e>
                              <m:r>
                                <a:rPr lang="en-SG" i="1">
                                  <a:latin typeface="Cambria Math" panose="02040503050406030204" pitchFamily="18" charset="0"/>
                                </a:rPr>
                                <m:t>𝒆</m:t>
                              </m:r>
                            </m:e>
                            <m:sup>
                              <m:r>
                                <a:rPr lang="en-SG" i="1">
                                  <a:latin typeface="Cambria Math" panose="02040503050406030204" pitchFamily="18" charset="0"/>
                                </a:rPr>
                                <m:t>−</m:t>
                              </m:r>
                              <m:r>
                                <a:rPr lang="en-SG" i="1">
                                  <a:latin typeface="Cambria Math" panose="02040503050406030204" pitchFamily="18" charset="0"/>
                                </a:rPr>
                                <m:t>𝒙</m:t>
                              </m:r>
                            </m:sup>
                          </m:sSup>
                        </m:den>
                      </m:f>
                    </m:oMath>
                  </m:oMathPara>
                </a14:m>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SG" i="1" smtClean="0">
                              <a:latin typeface="Cambria Math" panose="02040503050406030204" pitchFamily="18" charset="0"/>
                            </a:rPr>
                          </m:ctrlPr>
                        </m:fPr>
                        <m:num>
                          <m:r>
                            <a:rPr lang="en-SG" b="1" i="1" smtClean="0">
                              <a:latin typeface="Cambria Math" panose="02040503050406030204" pitchFamily="18" charset="0"/>
                            </a:rPr>
                            <m:t>𝒅𝒇</m:t>
                          </m:r>
                          <m:r>
                            <a:rPr lang="en-SG" b="1" i="1" smtClean="0">
                              <a:latin typeface="Cambria Math" panose="02040503050406030204" pitchFamily="18" charset="0"/>
                            </a:rPr>
                            <m:t>(</m:t>
                          </m:r>
                          <m:r>
                            <a:rPr lang="en-SG" b="1" i="1" smtClean="0">
                              <a:latin typeface="Cambria Math" panose="02040503050406030204" pitchFamily="18" charset="0"/>
                            </a:rPr>
                            <m:t>𝒙</m:t>
                          </m:r>
                          <m:r>
                            <a:rPr lang="en-SG" b="1" i="1" smtClean="0">
                              <a:latin typeface="Cambria Math" panose="02040503050406030204" pitchFamily="18" charset="0"/>
                            </a:rPr>
                            <m:t>)</m:t>
                          </m:r>
                        </m:num>
                        <m:den>
                          <m:r>
                            <a:rPr lang="en-SG" b="1" i="1" smtClean="0">
                              <a:latin typeface="Cambria Math" panose="02040503050406030204" pitchFamily="18" charset="0"/>
                            </a:rPr>
                            <m:t>𝒅𝒙</m:t>
                          </m:r>
                        </m:den>
                      </m:f>
                      <m:r>
                        <a:rPr lang="en-SG" b="1" i="1" smtClean="0">
                          <a:latin typeface="Cambria Math" panose="02040503050406030204" pitchFamily="18" charset="0"/>
                        </a:rPr>
                        <m:t>=</m:t>
                      </m:r>
                      <m:r>
                        <a:rPr lang="en-SG" b="1" i="1" smtClean="0">
                          <a:latin typeface="Cambria Math" panose="02040503050406030204" pitchFamily="18" charset="0"/>
                        </a:rPr>
                        <m:t>𝒇</m:t>
                      </m:r>
                      <m:d>
                        <m:dPr>
                          <m:ctrlPr>
                            <a:rPr lang="en-SG" b="1" i="1" smtClean="0">
                              <a:latin typeface="Cambria Math" panose="02040503050406030204" pitchFamily="18" charset="0"/>
                            </a:rPr>
                          </m:ctrlPr>
                        </m:dPr>
                        <m:e>
                          <m:r>
                            <a:rPr lang="en-SG" b="1" i="1" smtClean="0">
                              <a:latin typeface="Cambria Math" panose="02040503050406030204" pitchFamily="18" charset="0"/>
                            </a:rPr>
                            <m:t>𝒙</m:t>
                          </m:r>
                        </m:e>
                      </m:d>
                      <m:d>
                        <m:dPr>
                          <m:ctrlPr>
                            <a:rPr lang="en-SG" b="1" i="1" smtClean="0">
                              <a:latin typeface="Cambria Math" panose="02040503050406030204" pitchFamily="18" charset="0"/>
                            </a:rPr>
                          </m:ctrlPr>
                        </m:dPr>
                        <m:e>
                          <m:r>
                            <a:rPr lang="en-SG" b="1" i="1" smtClean="0">
                              <a:latin typeface="Cambria Math" panose="02040503050406030204" pitchFamily="18" charset="0"/>
                            </a:rPr>
                            <m:t>𝟏</m:t>
                          </m:r>
                          <m:r>
                            <a:rPr lang="en-SG" b="1" i="1" smtClean="0">
                              <a:latin typeface="Cambria Math" panose="02040503050406030204" pitchFamily="18" charset="0"/>
                            </a:rPr>
                            <m:t>−</m:t>
                          </m:r>
                          <m:r>
                            <a:rPr lang="en-SG" b="1" i="1" smtClean="0">
                              <a:latin typeface="Cambria Math" panose="02040503050406030204" pitchFamily="18" charset="0"/>
                            </a:rPr>
                            <m:t>𝒇</m:t>
                          </m:r>
                          <m:d>
                            <m:dPr>
                              <m:ctrlPr>
                                <a:rPr lang="en-SG" b="1" i="1" smtClean="0">
                                  <a:latin typeface="Cambria Math" panose="02040503050406030204" pitchFamily="18" charset="0"/>
                                </a:rPr>
                              </m:ctrlPr>
                            </m:dPr>
                            <m:e>
                              <m:r>
                                <a:rPr lang="en-SG" b="1" i="1" smtClean="0">
                                  <a:latin typeface="Cambria Math" panose="02040503050406030204" pitchFamily="18" charset="0"/>
                                </a:rPr>
                                <m:t>𝒙</m:t>
                              </m:r>
                            </m:e>
                          </m:d>
                        </m:e>
                      </m:d>
                    </m:oMath>
                  </m:oMathPara>
                </a14:m>
                <a:endParaRPr lang="en-SG" b="1" dirty="0"/>
              </a:p>
              <a:p>
                <a:r>
                  <a:rPr lang="en-SG" dirty="0"/>
                  <a:t>From here we can find the derivative of the quadratic error E of an output node </a:t>
                </a:r>
                <a:r>
                  <a:rPr lang="en-SG" i="1" dirty="0" err="1"/>
                  <a:t>p</a:t>
                </a:r>
                <a:r>
                  <a:rPr lang="en-SG" i="1" baseline="-25000" dirty="0" err="1"/>
                  <a:t>k</a:t>
                </a:r>
                <a:r>
                  <a:rPr lang="en-SG" dirty="0"/>
                  <a:t>:</a:t>
                </a:r>
              </a:p>
              <a:p>
                <a:pPr marL="0"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𝑬</m:t>
                      </m:r>
                      <m:r>
                        <a:rPr lang="en-SG" b="1" i="1" smtClean="0">
                          <a:latin typeface="Cambria Math" panose="02040503050406030204" pitchFamily="18" charset="0"/>
                        </a:rPr>
                        <m:t>=</m:t>
                      </m:r>
                      <m:f>
                        <m:fPr>
                          <m:ctrlPr>
                            <a:rPr lang="en-SG" b="1" i="1" smtClean="0">
                              <a:latin typeface="Cambria Math" panose="02040503050406030204" pitchFamily="18" charset="0"/>
                            </a:rPr>
                          </m:ctrlPr>
                        </m:fPr>
                        <m:num>
                          <m:r>
                            <a:rPr lang="en-SG" b="1" i="1" smtClean="0">
                              <a:latin typeface="Cambria Math" panose="02040503050406030204" pitchFamily="18" charset="0"/>
                            </a:rPr>
                            <m:t>𝟏</m:t>
                          </m:r>
                        </m:num>
                        <m:den>
                          <m:r>
                            <a:rPr lang="en-SG" b="1" i="1" smtClean="0">
                              <a:latin typeface="Cambria Math" panose="02040503050406030204" pitchFamily="18" charset="0"/>
                            </a:rPr>
                            <m:t>𝟐</m:t>
                          </m:r>
                        </m:den>
                      </m:f>
                      <m:sSup>
                        <m:sSupPr>
                          <m:ctrlPr>
                            <a:rPr lang="en-SG" b="1" i="1" smtClean="0">
                              <a:latin typeface="Cambria Math" panose="02040503050406030204" pitchFamily="18" charset="0"/>
                            </a:rPr>
                          </m:ctrlPr>
                        </m:sSupPr>
                        <m:e>
                          <m:r>
                            <a:rPr lang="en-SG" i="1">
                              <a:latin typeface="Cambria Math" panose="02040503050406030204" pitchFamily="18" charset="0"/>
                            </a:rPr>
                            <m:t>(</m:t>
                          </m:r>
                          <m:sSub>
                            <m:sSubPr>
                              <m:ctrlPr>
                                <a:rPr lang="en-SG" i="1" smtClean="0">
                                  <a:latin typeface="Cambria Math" panose="02040503050406030204" pitchFamily="18" charset="0"/>
                                </a:rPr>
                              </m:ctrlPr>
                            </m:sSubPr>
                            <m:e>
                              <m:r>
                                <a:rPr lang="en-SG" b="1" i="1" smtClean="0">
                                  <a:latin typeface="Cambria Math" panose="02040503050406030204" pitchFamily="18" charset="0"/>
                                </a:rPr>
                                <m:t>𝒑</m:t>
                              </m:r>
                            </m:e>
                            <m:sub>
                              <m:r>
                                <a:rPr lang="en-SG" i="1">
                                  <a:latin typeface="Cambria Math" panose="02040503050406030204" pitchFamily="18" charset="0"/>
                                </a:rPr>
                                <m:t>𝒌</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𝒚</m:t>
                              </m:r>
                            </m:e>
                            <m:sub>
                              <m:r>
                                <a:rPr lang="en-SG" i="1">
                                  <a:latin typeface="Cambria Math" panose="02040503050406030204" pitchFamily="18" charset="0"/>
                                </a:rPr>
                                <m:t>𝒕</m:t>
                              </m:r>
                            </m:sub>
                          </m:sSub>
                          <m:r>
                            <a:rPr lang="en-SG" i="1">
                              <a:latin typeface="Cambria Math" panose="02040503050406030204" pitchFamily="18" charset="0"/>
                            </a:rPr>
                            <m:t>)</m:t>
                          </m:r>
                        </m:e>
                        <m:sup>
                          <m:r>
                            <a:rPr lang="en-SG" b="1" i="1" smtClean="0">
                              <a:latin typeface="Cambria Math" panose="02040503050406030204" pitchFamily="18" charset="0"/>
                            </a:rPr>
                            <m:t>𝟐</m:t>
                          </m:r>
                        </m:sup>
                      </m:sSup>
                    </m:oMath>
                  </m:oMathPara>
                </a14:m>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SG" i="1" smtClean="0">
                              <a:latin typeface="Cambria Math" panose="02040503050406030204" pitchFamily="18" charset="0"/>
                            </a:rPr>
                          </m:ctrlPr>
                        </m:fPr>
                        <m:num>
                          <m:r>
                            <a:rPr lang="en-SG" b="1" i="1" smtClean="0">
                              <a:latin typeface="Cambria Math" panose="02040503050406030204" pitchFamily="18" charset="0"/>
                            </a:rPr>
                            <m:t>𝒅𝑬</m:t>
                          </m:r>
                        </m:num>
                        <m:den>
                          <m:r>
                            <a:rPr lang="en-SG" b="1" i="1" smtClean="0">
                              <a:latin typeface="Cambria Math" panose="02040503050406030204" pitchFamily="18" charset="0"/>
                            </a:rPr>
                            <m:t>𝒅</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𝒘</m:t>
                              </m:r>
                            </m:e>
                            <m:sub>
                              <m:r>
                                <a:rPr lang="en-SG" b="1" i="1" smtClean="0">
                                  <a:latin typeface="Cambria Math" panose="02040503050406030204" pitchFamily="18" charset="0"/>
                                </a:rPr>
                                <m:t>𝒋𝒌</m:t>
                              </m:r>
                            </m:sub>
                          </m:sSub>
                        </m:den>
                      </m:f>
                      <m:r>
                        <a:rPr lang="en-SG" b="1" i="1" smtClean="0">
                          <a:latin typeface="Cambria Math" panose="02040503050406030204" pitchFamily="18" charset="0"/>
                        </a:rPr>
                        <m:t>=</m:t>
                      </m:r>
                      <m:d>
                        <m:dPr>
                          <m:ctrlPr>
                            <a:rPr lang="en-SG" b="1" i="1" smtClean="0">
                              <a:latin typeface="Cambria Math" panose="02040503050406030204" pitchFamily="18" charset="0"/>
                            </a:rPr>
                          </m:ctrlPr>
                        </m:dPr>
                        <m:e>
                          <m:sSub>
                            <m:sSubPr>
                              <m:ctrlPr>
                                <a:rPr lang="en-SG" b="1" i="1" smtClean="0">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𝒌</m:t>
                              </m:r>
                            </m:sub>
                          </m:sSub>
                          <m:r>
                            <a:rPr lang="en-SG" b="1" i="1" smtClean="0">
                              <a:latin typeface="Cambria Math" panose="02040503050406030204" pitchFamily="18" charset="0"/>
                            </a:rPr>
                            <m:t>−</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𝒚</m:t>
                              </m:r>
                            </m:e>
                            <m:sub>
                              <m:r>
                                <a:rPr lang="en-SG" b="1" i="1" smtClean="0">
                                  <a:latin typeface="Cambria Math" panose="02040503050406030204" pitchFamily="18" charset="0"/>
                                </a:rPr>
                                <m:t>𝒕</m:t>
                              </m:r>
                            </m:sub>
                          </m:sSub>
                        </m:e>
                      </m:d>
                      <m:f>
                        <m:fPr>
                          <m:ctrlPr>
                            <a:rPr lang="en-SG" b="1" i="1" smtClean="0">
                              <a:latin typeface="Cambria Math" panose="02040503050406030204" pitchFamily="18" charset="0"/>
                            </a:rPr>
                          </m:ctrlPr>
                        </m:fPr>
                        <m:num>
                          <m:r>
                            <a:rPr lang="en-SG" b="1" i="1" smtClean="0">
                              <a:latin typeface="Cambria Math" panose="02040503050406030204" pitchFamily="18" charset="0"/>
                            </a:rPr>
                            <m:t>𝒅</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𝒌</m:t>
                              </m:r>
                            </m:sub>
                          </m:sSub>
                        </m:num>
                        <m:den>
                          <m:r>
                            <a:rPr lang="en-SG" b="1" i="1" smtClean="0">
                              <a:latin typeface="Cambria Math" panose="02040503050406030204" pitchFamily="18" charset="0"/>
                            </a:rPr>
                            <m:t>𝒅</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𝒘</m:t>
                              </m:r>
                            </m:e>
                            <m:sub>
                              <m:r>
                                <a:rPr lang="en-SG" b="1" i="1" smtClean="0">
                                  <a:latin typeface="Cambria Math" panose="02040503050406030204" pitchFamily="18" charset="0"/>
                                </a:rPr>
                                <m:t>𝒋𝒌</m:t>
                              </m:r>
                            </m:sub>
                          </m:sSub>
                        </m:den>
                      </m:f>
                    </m:oMath>
                  </m:oMathPara>
                </a14:m>
                <a:endParaRPr lang="en-SG" b="1" dirty="0"/>
              </a:p>
              <a:p>
                <a:pPr marL="0"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𝒌</m:t>
                          </m:r>
                        </m:sub>
                      </m:sSub>
                      <m:r>
                        <a:rPr lang="en-SG" b="1" i="1" smtClean="0">
                          <a:latin typeface="Cambria Math" panose="02040503050406030204" pitchFamily="18" charset="0"/>
                        </a:rPr>
                        <m:t>(</m:t>
                      </m:r>
                      <m:r>
                        <a:rPr lang="en-SG" b="1" i="1" smtClean="0">
                          <a:latin typeface="Cambria Math" panose="02040503050406030204" pitchFamily="18" charset="0"/>
                        </a:rPr>
                        <m:t>𝟏</m:t>
                      </m:r>
                      <m:r>
                        <a:rPr lang="en-SG" b="1" i="1" smtClean="0">
                          <a:latin typeface="Cambria Math" panose="02040503050406030204" pitchFamily="18" charset="0"/>
                        </a:rPr>
                        <m:t>−</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𝒌</m:t>
                          </m:r>
                        </m:sub>
                      </m:sSub>
                      <m:r>
                        <a:rPr lang="en-SG" b="1" i="1" smtClean="0">
                          <a:latin typeface="Cambria Math" panose="02040503050406030204" pitchFamily="18" charset="0"/>
                        </a:rPr>
                        <m:t>)</m:t>
                      </m:r>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𝒌</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𝒚</m:t>
                              </m:r>
                            </m:e>
                            <m:sub>
                              <m:r>
                                <a:rPr lang="en-SG" i="1">
                                  <a:latin typeface="Cambria Math" panose="02040503050406030204" pitchFamily="18" charset="0"/>
                                </a:rPr>
                                <m:t>𝒕</m:t>
                              </m:r>
                            </m:sub>
                          </m:sSub>
                        </m:e>
                      </m:d>
                    </m:oMath>
                  </m:oMathPara>
                </a14:m>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5" t="-287" r="-941"/>
                </a:stretch>
              </a:blipFill>
            </p:spPr>
            <p:txBody>
              <a:bodyPr/>
              <a:lstStyle/>
              <a:p>
                <a:r>
                  <a:rPr lang="en-SG">
                    <a:noFill/>
                  </a:rPr>
                  <a:t> </a:t>
                </a:r>
              </a:p>
            </p:txBody>
          </p:sp>
        </mc:Fallback>
      </mc:AlternateContent>
    </p:spTree>
    <p:extLst>
      <p:ext uri="{BB962C8B-B14F-4D97-AF65-F5344CB8AC3E}">
        <p14:creationId xmlns:p14="http://schemas.microsoft.com/office/powerpoint/2010/main" val="3571921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Multi-Layer </a:t>
            </a:r>
            <a:r>
              <a:rPr lang="en-SG" dirty="0" err="1"/>
              <a:t>Perceptrons</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dirty="0"/>
                  <a:t>Similar to what we did for SLPs, we now “</a:t>
                </a:r>
                <a:r>
                  <a:rPr lang="en-SG" dirty="0" err="1"/>
                  <a:t>backpropagate</a:t>
                </a:r>
                <a:r>
                  <a:rPr lang="en-SG" dirty="0"/>
                  <a:t>” the error to the hidden layer:</a:t>
                </a:r>
              </a:p>
              <a:p>
                <a:pPr marL="0" indent="0">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SG" i="1" smtClean="0">
                              <a:latin typeface="Cambria Math" panose="02040503050406030204" pitchFamily="18" charset="0"/>
                              <a:ea typeface="Cambria Math" panose="02040503050406030204" pitchFamily="18" charset="0"/>
                            </a:rPr>
                            <m:t>𝜹</m:t>
                          </m:r>
                        </m:e>
                        <m:sub>
                          <m:r>
                            <a:rPr lang="en-SG" b="1" i="1" smtClean="0">
                              <a:latin typeface="Cambria Math" panose="02040503050406030204" pitchFamily="18" charset="0"/>
                            </a:rPr>
                            <m:t>𝒋𝒌</m:t>
                          </m:r>
                        </m:sub>
                      </m:sSub>
                      <m:r>
                        <a:rPr lang="en-SG" b="1" i="1" smtClean="0">
                          <a:latin typeface="Cambria Math" panose="02040503050406030204" pitchFamily="18" charset="0"/>
                        </a:rPr>
                        <m:t>=</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𝒉</m:t>
                          </m:r>
                        </m:e>
                        <m:sub>
                          <m:r>
                            <a:rPr lang="en-SG" b="1" i="1" smtClean="0">
                              <a:latin typeface="Cambria Math" panose="02040503050406030204" pitchFamily="18" charset="0"/>
                            </a:rPr>
                            <m:t>𝒋</m:t>
                          </m:r>
                        </m:sub>
                      </m:sSub>
                      <m:sSub>
                        <m:sSubPr>
                          <m:ctrlPr>
                            <a:rPr lang="en-SG" i="1">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𝒌</m:t>
                          </m:r>
                        </m:sub>
                      </m:sSub>
                      <m:r>
                        <a:rPr lang="en-SG" i="1">
                          <a:latin typeface="Cambria Math" panose="02040503050406030204" pitchFamily="18" charset="0"/>
                        </a:rPr>
                        <m:t>(</m:t>
                      </m:r>
                      <m:r>
                        <a:rPr lang="en-SG" i="1">
                          <a:latin typeface="Cambria Math" panose="02040503050406030204" pitchFamily="18" charset="0"/>
                        </a:rPr>
                        <m:t>𝟏</m:t>
                      </m:r>
                      <m:r>
                        <a:rPr lang="en-SG" i="1">
                          <a:latin typeface="Cambria Math" panose="02040503050406030204" pitchFamily="18" charset="0"/>
                        </a:rPr>
                        <m:t>−</m:t>
                      </m:r>
                      <m:sSub>
                        <m:sSubPr>
                          <m:ctrlPr>
                            <a:rPr lang="en-SG" i="1">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𝒌</m:t>
                          </m:r>
                        </m:sub>
                      </m:sSub>
                      <m:r>
                        <a:rPr lang="en-SG" i="1">
                          <a:latin typeface="Cambria Math" panose="02040503050406030204" pitchFamily="18" charset="0"/>
                        </a:rPr>
                        <m:t>)</m:t>
                      </m:r>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b="1" i="1" smtClean="0">
                                  <a:latin typeface="Cambria Math" panose="02040503050406030204" pitchFamily="18" charset="0"/>
                                </a:rPr>
                                <m:t>𝒑</m:t>
                              </m:r>
                            </m:e>
                            <m:sub>
                              <m:r>
                                <a:rPr lang="en-SG" b="1" i="1" smtClean="0">
                                  <a:latin typeface="Cambria Math" panose="02040503050406030204" pitchFamily="18" charset="0"/>
                                </a:rPr>
                                <m:t>𝒌</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𝒚</m:t>
                              </m:r>
                            </m:e>
                            <m:sub>
                              <m:r>
                                <a:rPr lang="en-SG" i="1">
                                  <a:latin typeface="Cambria Math" panose="02040503050406030204" pitchFamily="18" charset="0"/>
                                </a:rPr>
                                <m:t>𝒕</m:t>
                              </m:r>
                            </m:sub>
                          </m:sSub>
                        </m:e>
                      </m:d>
                    </m:oMath>
                  </m:oMathPara>
                </a14:m>
                <a:endParaRPr lang="en-SG" dirty="0"/>
              </a:p>
              <a:p>
                <a:r>
                  <a:rPr lang="en-SG" dirty="0"/>
                  <a:t>We can now update the weight </a:t>
                </a:r>
                <a:r>
                  <a:rPr lang="en-SG" i="1" dirty="0" err="1"/>
                  <a:t>w</a:t>
                </a:r>
                <a:r>
                  <a:rPr lang="en-SG" i="1" baseline="-25000" dirty="0" err="1"/>
                  <a:t>jk</a:t>
                </a:r>
                <a:endParaRPr lang="en-SG" i="1" dirty="0"/>
              </a:p>
              <a:p>
                <a:pPr marL="0" indent="0">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SG" b="1" i="1" smtClean="0">
                              <a:latin typeface="Cambria Math" panose="02040503050406030204" pitchFamily="18" charset="0"/>
                            </a:rPr>
                            <m:t>𝒘</m:t>
                          </m:r>
                        </m:e>
                        <m:sub>
                          <m:r>
                            <a:rPr lang="en-SG" b="1" i="1" smtClean="0">
                              <a:latin typeface="Cambria Math" panose="02040503050406030204" pitchFamily="18" charset="0"/>
                            </a:rPr>
                            <m:t>𝒋𝒌</m:t>
                          </m:r>
                        </m:sub>
                      </m:sSub>
                      <m:r>
                        <a:rPr lang="en-SG" b="1" i="1" smtClean="0">
                          <a:latin typeface="Cambria Math" panose="02040503050406030204" pitchFamily="18" charset="0"/>
                        </a:rPr>
                        <m:t>=</m:t>
                      </m:r>
                      <m:sSub>
                        <m:sSubPr>
                          <m:ctrlPr>
                            <a:rPr lang="en-SG" b="1" i="1" smtClean="0">
                              <a:latin typeface="Cambria Math" panose="02040503050406030204" pitchFamily="18" charset="0"/>
                            </a:rPr>
                          </m:ctrlPr>
                        </m:sSubPr>
                        <m:e>
                          <m:r>
                            <a:rPr lang="en-SG" b="1" i="1" smtClean="0">
                              <a:latin typeface="Cambria Math" panose="02040503050406030204" pitchFamily="18" charset="0"/>
                            </a:rPr>
                            <m:t>𝒘</m:t>
                          </m:r>
                        </m:e>
                        <m:sub>
                          <m:r>
                            <a:rPr lang="en-SG" b="1" i="1" smtClean="0">
                              <a:latin typeface="Cambria Math" panose="02040503050406030204" pitchFamily="18" charset="0"/>
                            </a:rPr>
                            <m:t>𝒋𝒌</m:t>
                          </m:r>
                        </m:sub>
                      </m:sSub>
                      <m:r>
                        <a:rPr lang="en-SG" b="1" i="1" smtClean="0">
                          <a:latin typeface="Cambria Math" panose="02040503050406030204" pitchFamily="18" charset="0"/>
                        </a:rPr>
                        <m:t>−</m:t>
                      </m:r>
                      <m:r>
                        <a:rPr lang="en-SG" b="1" i="1" smtClean="0">
                          <a:latin typeface="Cambria Math" panose="02040503050406030204" pitchFamily="18" charset="0"/>
                          <a:ea typeface="Cambria Math" panose="02040503050406030204" pitchFamily="18" charset="0"/>
                        </a:rPr>
                        <m:t>𝜶</m:t>
                      </m:r>
                      <m:sSub>
                        <m:sSubPr>
                          <m:ctrlPr>
                            <a:rPr lang="en-SG" b="1" i="1" smtClean="0">
                              <a:latin typeface="Cambria Math" panose="02040503050406030204" pitchFamily="18" charset="0"/>
                              <a:ea typeface="Cambria Math" panose="02040503050406030204" pitchFamily="18" charset="0"/>
                            </a:rPr>
                          </m:ctrlPr>
                        </m:sSubPr>
                        <m:e>
                          <m:r>
                            <a:rPr lang="en-SG" b="1" i="1" smtClean="0">
                              <a:latin typeface="Cambria Math" panose="02040503050406030204" pitchFamily="18" charset="0"/>
                              <a:ea typeface="Cambria Math" panose="02040503050406030204" pitchFamily="18" charset="0"/>
                            </a:rPr>
                            <m:t>𝜹</m:t>
                          </m:r>
                        </m:e>
                        <m:sub>
                          <m:r>
                            <a:rPr lang="en-SG" b="1" i="1" smtClean="0">
                              <a:latin typeface="Cambria Math" panose="02040503050406030204" pitchFamily="18" charset="0"/>
                              <a:ea typeface="Cambria Math" panose="02040503050406030204" pitchFamily="18" charset="0"/>
                            </a:rPr>
                            <m:t>𝒋𝒌</m:t>
                          </m:r>
                        </m:sub>
                      </m:sSub>
                    </m:oMath>
                  </m:oMathPara>
                </a14:m>
                <a:endParaRPr lang="en-SG" b="1" dirty="0">
                  <a:ea typeface="Cambria Math" panose="02040503050406030204" pitchFamily="18" charset="0"/>
                </a:endParaRPr>
              </a:p>
              <a:p>
                <a:pPr indent="0">
                  <a:buNone/>
                </a:pPr>
                <a:r>
                  <a:rPr lang="en-SG" dirty="0"/>
                  <a:t>where </a:t>
                </a:r>
                <a:r>
                  <a:rPr lang="en-SG" i="1" dirty="0">
                    <a:sym typeface="Symbol" panose="05050102010706020507" pitchFamily="18" charset="2"/>
                  </a:rPr>
                  <a:t></a:t>
                </a:r>
                <a:r>
                  <a:rPr lang="en-SG" dirty="0">
                    <a:sym typeface="Symbol" panose="05050102010706020507" pitchFamily="18" charset="2"/>
                  </a:rPr>
                  <a:t> is the learning rate.</a:t>
                </a:r>
              </a:p>
              <a:p>
                <a:pPr indent="0">
                  <a:buNone/>
                </a:pPr>
                <a:endParaRPr lang="en-SG" dirty="0">
                  <a:sym typeface="Symbol" panose="05050102010706020507" pitchFamily="18" charset="2"/>
                </a:endParaRPr>
              </a:p>
              <a:p>
                <a:pPr indent="0">
                  <a:buNone/>
                </a:pPr>
                <a:endParaRPr lang="en-SG" i="1" dirty="0">
                  <a:sym typeface="Symbol" panose="05050102010706020507" pitchFamily="18" charset="2"/>
                </a:endParaRPr>
              </a:p>
              <a:p>
                <a:pPr indent="0">
                  <a:buNone/>
                </a:pPr>
                <a:endParaRPr lang="en-SG" i="1" dirty="0"/>
              </a:p>
              <a:p>
                <a:pPr marL="0" indent="0">
                  <a:buNone/>
                </a:pPr>
                <a:endParaRPr lang="en-SG" dirty="0"/>
              </a:p>
              <a:p>
                <a:endParaRPr lang="en-SG" dirty="0"/>
              </a:p>
              <a:p>
                <a:pPr marL="0" indent="0">
                  <a:buNone/>
                </a:pP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5" t="-287"/>
                </a:stretch>
              </a:blipFill>
            </p:spPr>
            <p:txBody>
              <a:bodyPr/>
              <a:lstStyle/>
              <a:p>
                <a:r>
                  <a:rPr lang="en-SG">
                    <a:noFill/>
                  </a:rPr>
                  <a:t> </a:t>
                </a:r>
              </a:p>
            </p:txBody>
          </p:sp>
        </mc:Fallback>
      </mc:AlternateContent>
    </p:spTree>
    <p:extLst>
      <p:ext uri="{BB962C8B-B14F-4D97-AF65-F5344CB8AC3E}">
        <p14:creationId xmlns:p14="http://schemas.microsoft.com/office/powerpoint/2010/main" val="328087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CE832-07C9-9999-DE5F-B468EC3DF9EB}"/>
              </a:ext>
            </a:extLst>
          </p:cNvPr>
          <p:cNvSpPr>
            <a:spLocks noGrp="1"/>
          </p:cNvSpPr>
          <p:nvPr>
            <p:ph type="title"/>
          </p:nvPr>
        </p:nvSpPr>
        <p:spPr/>
        <p:txBody>
          <a:bodyPr/>
          <a:lstStyle/>
          <a:p>
            <a:r>
              <a:rPr lang="en-US" dirty="0"/>
              <a:t>Course Structure</a:t>
            </a:r>
          </a:p>
        </p:txBody>
      </p:sp>
      <p:sp>
        <p:nvSpPr>
          <p:cNvPr id="3" name="Content Placeholder 2">
            <a:extLst>
              <a:ext uri="{FF2B5EF4-FFF2-40B4-BE49-F238E27FC236}">
                <a16:creationId xmlns:a16="http://schemas.microsoft.com/office/drawing/2014/main" id="{F9B4F3D4-D4B0-7AFB-A118-8653222368BE}"/>
              </a:ext>
            </a:extLst>
          </p:cNvPr>
          <p:cNvSpPr>
            <a:spLocks noGrp="1"/>
          </p:cNvSpPr>
          <p:nvPr>
            <p:ph idx="1"/>
          </p:nvPr>
        </p:nvSpPr>
        <p:spPr/>
        <p:txBody>
          <a:bodyPr/>
          <a:lstStyle/>
          <a:p>
            <a:r>
              <a:rPr lang="en-US" dirty="0"/>
              <a:t>Trial Lecture Only: You will be attending both my part and Boyd’s part.</a:t>
            </a:r>
          </a:p>
          <a:p>
            <a:pPr lvl="1"/>
            <a:r>
              <a:rPr lang="en-US" dirty="0"/>
              <a:t>Decide whether you want to do hardware or deep learning.</a:t>
            </a:r>
          </a:p>
          <a:p>
            <a:pPr lvl="2"/>
            <a:r>
              <a:rPr lang="en-US" dirty="0"/>
              <a:t>You will be doing this topic throughout the workshop.</a:t>
            </a:r>
          </a:p>
          <a:p>
            <a:pPr lvl="1"/>
            <a:r>
              <a:rPr lang="en-US" dirty="0"/>
              <a:t>You are STRONGLY encouraged to take the topic you are not familiar with:</a:t>
            </a:r>
          </a:p>
          <a:p>
            <a:pPr lvl="2"/>
            <a:r>
              <a:rPr lang="en-US" dirty="0"/>
              <a:t>Take hardware if you’re a deep learning person.</a:t>
            </a:r>
          </a:p>
          <a:p>
            <a:pPr lvl="2"/>
            <a:r>
              <a:rPr lang="en-US" dirty="0"/>
              <a:t>Take deep learning if you’re a hardware person.</a:t>
            </a:r>
          </a:p>
          <a:p>
            <a:pPr lvl="2"/>
            <a:r>
              <a:rPr lang="en-US" dirty="0"/>
              <a:t>If you are neither, take the part that excites you most.</a:t>
            </a:r>
          </a:p>
          <a:p>
            <a:pPr lvl="1"/>
            <a:r>
              <a:rPr lang="en-US" dirty="0"/>
              <a:t>This way you can maximize what you get from this Summer Workshop.	</a:t>
            </a:r>
          </a:p>
          <a:p>
            <a:endParaRPr lang="en-US" dirty="0"/>
          </a:p>
        </p:txBody>
      </p:sp>
    </p:spTree>
    <p:extLst>
      <p:ext uri="{BB962C8B-B14F-4D97-AF65-F5344CB8AC3E}">
        <p14:creationId xmlns:p14="http://schemas.microsoft.com/office/powerpoint/2010/main" val="2980040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Multi-Layer </a:t>
            </a:r>
            <a:r>
              <a:rPr lang="en-SG" dirty="0" err="1"/>
              <a:t>Perceptrons</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dirty="0"/>
                  <a:t>Now we are ready to tackle the more challenging issue: Adjusting the weights connecting the inputs to the hidden layer.</a:t>
                </a:r>
              </a:p>
              <a:p>
                <a:pPr lvl="1"/>
                <a:r>
                  <a:rPr lang="en-SG" dirty="0"/>
                  <a:t>In the output layer we took into account the error in the output layer.</a:t>
                </a:r>
              </a:p>
              <a:p>
                <a:pPr lvl="1"/>
                <a:r>
                  <a:rPr lang="en-SG" dirty="0"/>
                  <a:t>In the hidden layer we must similarly take into account all the corrections applied to every weight connecting </a:t>
                </a:r>
                <a:r>
                  <a:rPr lang="en-SG" i="1" dirty="0" err="1"/>
                  <a:t>h</a:t>
                </a:r>
                <a:r>
                  <a:rPr lang="en-SG" i="1" baseline="-25000" dirty="0" err="1"/>
                  <a:t>j</a:t>
                </a:r>
                <a:r>
                  <a:rPr lang="en-SG" dirty="0"/>
                  <a:t> to every output node </a:t>
                </a:r>
                <a:r>
                  <a:rPr lang="en-SG" i="1" dirty="0"/>
                  <a:t>p</a:t>
                </a:r>
                <a:r>
                  <a:rPr lang="en-SG" i="1" baseline="-25000" dirty="0"/>
                  <a:t>k</a:t>
                </a:r>
                <a:r>
                  <a:rPr lang="en-SG" i="1" dirty="0"/>
                  <a:t>. </a:t>
                </a:r>
                <a:r>
                  <a:rPr lang="en-SG" dirty="0"/>
                  <a:t>We do this by summing over all the corrections derived from each output node </a:t>
                </a:r>
                <a:r>
                  <a:rPr lang="en-SG" i="1" dirty="0" err="1"/>
                  <a:t>p</a:t>
                </a:r>
                <a:r>
                  <a:rPr lang="en-SG" i="1" baseline="-25000" dirty="0" err="1"/>
                  <a:t>k</a:t>
                </a:r>
                <a:r>
                  <a:rPr lang="en-SG" dirty="0"/>
                  <a:t>:</a:t>
                </a:r>
              </a:p>
              <a:p>
                <a:pPr lvl="1" indent="0">
                  <a:buNone/>
                </a:pPr>
                <a14:m>
                  <m:oMathPara xmlns:m="http://schemas.openxmlformats.org/officeDocument/2006/math">
                    <m:oMathParaPr>
                      <m:jc m:val="centerGroup"/>
                    </m:oMathParaPr>
                    <m:oMath xmlns:m="http://schemas.openxmlformats.org/officeDocument/2006/math">
                      <m:nary>
                        <m:naryPr>
                          <m:chr m:val="∑"/>
                          <m:limLoc m:val="subSup"/>
                          <m:ctrlPr>
                            <a:rPr lang="en-SG" i="1" smtClean="0">
                              <a:latin typeface="Cambria Math" panose="02040503050406030204" pitchFamily="18" charset="0"/>
                            </a:rPr>
                          </m:ctrlPr>
                        </m:naryPr>
                        <m:sub>
                          <m:r>
                            <m:rPr>
                              <m:brk m:alnAt="25"/>
                            </m:rPr>
                            <a:rPr lang="en-SG" b="0" i="1" smtClean="0">
                              <a:latin typeface="Cambria Math" panose="02040503050406030204" pitchFamily="18" charset="0"/>
                            </a:rPr>
                            <m:t>𝑘</m:t>
                          </m:r>
                          <m:r>
                            <a:rPr lang="en-SG" b="0" i="1" smtClean="0">
                              <a:latin typeface="Cambria Math" panose="02040503050406030204" pitchFamily="18" charset="0"/>
                            </a:rPr>
                            <m:t>=1</m:t>
                          </m:r>
                        </m:sub>
                        <m:sup>
                          <m:r>
                            <a:rPr lang="en-SG" b="0" i="1" smtClean="0">
                              <a:latin typeface="Cambria Math" panose="02040503050406030204" pitchFamily="18" charset="0"/>
                            </a:rPr>
                            <m:t>𝑚</m:t>
                          </m:r>
                          <m:r>
                            <a:rPr lang="en-SG" b="0" i="1" smtClean="0">
                              <a:latin typeface="Cambria Math" panose="02040503050406030204" pitchFamily="18" charset="0"/>
                            </a:rPr>
                            <m:t>+1</m:t>
                          </m:r>
                        </m:sup>
                        <m:e>
                          <m:sSub>
                            <m:sSubPr>
                              <m:ctrlPr>
                                <a:rPr lang="en-SG"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𝑗𝑘</m:t>
                              </m:r>
                            </m:sub>
                          </m:sSub>
                          <m:sSub>
                            <m:sSubPr>
                              <m:ctrlPr>
                                <a:rPr lang="en-SG" i="1" smtClean="0">
                                  <a:latin typeface="Cambria Math" panose="02040503050406030204" pitchFamily="18" charset="0"/>
                                </a:rPr>
                              </m:ctrlPr>
                            </m:sSubPr>
                            <m:e>
                              <m:r>
                                <a:rPr lang="en-SG" i="1" smtClean="0">
                                  <a:latin typeface="Cambria Math" panose="02040503050406030204" pitchFamily="18" charset="0"/>
                                  <a:ea typeface="Cambria Math" panose="02040503050406030204" pitchFamily="18" charset="0"/>
                                </a:rPr>
                                <m:t>𝛿</m:t>
                              </m:r>
                            </m:e>
                            <m:sub>
                              <m:r>
                                <a:rPr lang="en-SG" b="0" i="1" smtClean="0">
                                  <a:latin typeface="Cambria Math" panose="02040503050406030204" pitchFamily="18" charset="0"/>
                                </a:rPr>
                                <m:t>𝑗𝑘</m:t>
                              </m:r>
                            </m:sub>
                          </m:sSub>
                        </m:e>
                      </m:nary>
                    </m:oMath>
                  </m:oMathPara>
                </a14:m>
                <a:endParaRPr lang="en-SG" dirty="0"/>
              </a:p>
              <a:p>
                <a:pPr lvl="1"/>
                <a:r>
                  <a:rPr lang="en-SG" dirty="0"/>
                  <a:t>We multiply this by the derivative of </a:t>
                </a:r>
                <a:r>
                  <a:rPr lang="en-SG" i="1" dirty="0" err="1"/>
                  <a:t>h</a:t>
                </a:r>
                <a:r>
                  <a:rPr lang="en-SG" i="1" baseline="-25000" dirty="0" err="1"/>
                  <a:t>j</a:t>
                </a:r>
                <a:r>
                  <a:rPr lang="en-SG" dirty="0"/>
                  <a:t>:</a:t>
                </a:r>
              </a:p>
              <a:p>
                <a:pPr lvl="1" indent="0">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h</m:t>
                          </m:r>
                        </m:e>
                        <m:sub>
                          <m:r>
                            <a:rPr lang="en-SG" b="0" i="1" smtClean="0">
                              <a:latin typeface="Cambria Math" panose="02040503050406030204" pitchFamily="18" charset="0"/>
                            </a:rPr>
                            <m:t>𝑗</m:t>
                          </m:r>
                        </m:sub>
                      </m:sSub>
                      <m:r>
                        <a:rPr lang="en-SG" b="0" i="1" smtClean="0">
                          <a:latin typeface="Cambria Math" panose="02040503050406030204" pitchFamily="18" charset="0"/>
                        </a:rPr>
                        <m:t>(1−</m:t>
                      </m:r>
                      <m:sSub>
                        <m:sSubPr>
                          <m:ctrlPr>
                            <a:rPr lang="en-SG" b="0" i="1" smtClean="0">
                              <a:latin typeface="Cambria Math" panose="02040503050406030204" pitchFamily="18" charset="0"/>
                            </a:rPr>
                          </m:ctrlPr>
                        </m:sSubPr>
                        <m:e>
                          <m:r>
                            <a:rPr lang="en-SG" b="0" i="1" smtClean="0">
                              <a:latin typeface="Cambria Math" panose="02040503050406030204" pitchFamily="18" charset="0"/>
                            </a:rPr>
                            <m:t>h</m:t>
                          </m:r>
                        </m:e>
                        <m:sub>
                          <m:r>
                            <a:rPr lang="en-SG" b="0" i="1" smtClean="0">
                              <a:latin typeface="Cambria Math" panose="02040503050406030204" pitchFamily="18" charset="0"/>
                            </a:rPr>
                            <m:t>𝑗</m:t>
                          </m:r>
                        </m:sub>
                      </m:sSub>
                      <m:r>
                        <a:rPr lang="en-SG" b="0" i="1" smtClean="0">
                          <a:latin typeface="Cambria Math" panose="02040503050406030204" pitchFamily="18" charset="0"/>
                        </a:rPr>
                        <m:t>)</m:t>
                      </m:r>
                      <m:nary>
                        <m:naryPr>
                          <m:chr m:val="∑"/>
                          <m:limLoc m:val="subSup"/>
                          <m:ctrlPr>
                            <a:rPr lang="en-SG" i="1">
                              <a:latin typeface="Cambria Math" panose="02040503050406030204" pitchFamily="18" charset="0"/>
                            </a:rPr>
                          </m:ctrlPr>
                        </m:naryPr>
                        <m:sub>
                          <m:r>
                            <m:rPr>
                              <m:brk m:alnAt="25"/>
                            </m:rPr>
                            <a:rPr lang="en-SG" i="1">
                              <a:latin typeface="Cambria Math" panose="02040503050406030204" pitchFamily="18" charset="0"/>
                            </a:rPr>
                            <m:t>𝑘</m:t>
                          </m:r>
                          <m:r>
                            <a:rPr lang="en-SG" i="1">
                              <a:latin typeface="Cambria Math" panose="02040503050406030204" pitchFamily="18" charset="0"/>
                            </a:rPr>
                            <m:t>=1</m:t>
                          </m:r>
                        </m:sub>
                        <m:sup>
                          <m:r>
                            <a:rPr lang="en-SG" i="1">
                              <a:latin typeface="Cambria Math" panose="02040503050406030204" pitchFamily="18" charset="0"/>
                            </a:rPr>
                            <m:t>𝑚</m:t>
                          </m:r>
                          <m:r>
                            <a:rPr lang="en-SG" i="1">
                              <a:latin typeface="Cambria Math" panose="02040503050406030204" pitchFamily="18" charset="0"/>
                            </a:rPr>
                            <m:t>+1</m:t>
                          </m:r>
                        </m:sup>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𝑗𝑘</m:t>
                              </m:r>
                            </m:sub>
                          </m:sSub>
                          <m:sSub>
                            <m:sSubPr>
                              <m:ctrlPr>
                                <a:rPr lang="en-SG" i="1">
                                  <a:latin typeface="Cambria Math" panose="02040503050406030204" pitchFamily="18" charset="0"/>
                                </a:rPr>
                              </m:ctrlPr>
                            </m:sSubPr>
                            <m:e>
                              <m:r>
                                <a:rPr lang="en-SG" i="1">
                                  <a:latin typeface="Cambria Math" panose="02040503050406030204" pitchFamily="18" charset="0"/>
                                  <a:ea typeface="Cambria Math" panose="02040503050406030204" pitchFamily="18" charset="0"/>
                                </a:rPr>
                                <m:t>𝛿</m:t>
                              </m:r>
                            </m:e>
                            <m:sub>
                              <m:r>
                                <a:rPr lang="en-SG" i="1">
                                  <a:latin typeface="Cambria Math" panose="02040503050406030204" pitchFamily="18" charset="0"/>
                                </a:rPr>
                                <m:t>𝑗𝑘</m:t>
                              </m:r>
                            </m:sub>
                          </m:sSub>
                        </m:e>
                      </m:nary>
                    </m:oMath>
                  </m:oMathPara>
                </a14:m>
                <a:endParaRPr lang="en-SG" dirty="0"/>
              </a:p>
              <a:p>
                <a:pPr lvl="1"/>
                <a:r>
                  <a:rPr lang="en-SG" dirty="0"/>
                  <a:t>Finally our correction to </a:t>
                </a:r>
                <a:r>
                  <a:rPr lang="en-SG" i="1" dirty="0" err="1"/>
                  <a:t>w</a:t>
                </a:r>
                <a:r>
                  <a:rPr lang="en-SG" i="1" baseline="-25000" dirty="0" err="1"/>
                  <a:t>ij</a:t>
                </a:r>
                <a:r>
                  <a:rPr lang="en-SG" i="1" dirty="0"/>
                  <a:t> </a:t>
                </a:r>
                <a:r>
                  <a:rPr lang="en-SG" dirty="0"/>
                  <a:t>is:</a:t>
                </a:r>
              </a:p>
              <a:p>
                <a:pPr lvl="1" indent="0">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𝑖𝑗</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𝑖𝑗</m:t>
                          </m:r>
                        </m:sub>
                      </m:sSub>
                      <m:r>
                        <a:rPr lang="en-SG" b="0" i="1" smtClean="0">
                          <a:latin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𝛼</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𝑥</m:t>
                          </m:r>
                        </m:e>
                        <m:sub>
                          <m:r>
                            <a:rPr lang="en-SG" b="0" i="1" smtClean="0">
                              <a:latin typeface="Cambria Math" panose="02040503050406030204" pitchFamily="18" charset="0"/>
                              <a:ea typeface="Cambria Math" panose="02040503050406030204" pitchFamily="18" charset="0"/>
                            </a:rPr>
                            <m:t>𝑖</m:t>
                          </m:r>
                        </m:sub>
                      </m:sSub>
                      <m:sSub>
                        <m:sSubPr>
                          <m:ctrlPr>
                            <a:rPr lang="en-SG" i="1">
                              <a:latin typeface="Cambria Math" panose="02040503050406030204" pitchFamily="18" charset="0"/>
                            </a:rPr>
                          </m:ctrlPr>
                        </m:sSubPr>
                        <m:e>
                          <m:r>
                            <a:rPr lang="en-SG" i="1">
                              <a:latin typeface="Cambria Math" panose="02040503050406030204" pitchFamily="18" charset="0"/>
                            </a:rPr>
                            <m:t>h</m:t>
                          </m:r>
                        </m:e>
                        <m:sub>
                          <m:r>
                            <a:rPr lang="en-SG" i="1">
                              <a:latin typeface="Cambria Math" panose="02040503050406030204" pitchFamily="18" charset="0"/>
                            </a:rPr>
                            <m:t>𝑗</m:t>
                          </m:r>
                        </m:sub>
                      </m:sSub>
                      <m:r>
                        <a:rPr lang="en-SG" i="1">
                          <a:latin typeface="Cambria Math" panose="02040503050406030204" pitchFamily="18" charset="0"/>
                        </a:rPr>
                        <m:t>(1−</m:t>
                      </m:r>
                      <m:sSub>
                        <m:sSubPr>
                          <m:ctrlPr>
                            <a:rPr lang="en-SG" i="1">
                              <a:latin typeface="Cambria Math" panose="02040503050406030204" pitchFamily="18" charset="0"/>
                            </a:rPr>
                          </m:ctrlPr>
                        </m:sSubPr>
                        <m:e>
                          <m:r>
                            <a:rPr lang="en-SG" i="1">
                              <a:latin typeface="Cambria Math" panose="02040503050406030204" pitchFamily="18" charset="0"/>
                            </a:rPr>
                            <m:t>h</m:t>
                          </m:r>
                        </m:e>
                        <m:sub>
                          <m:r>
                            <a:rPr lang="en-SG" i="1">
                              <a:latin typeface="Cambria Math" panose="02040503050406030204" pitchFamily="18" charset="0"/>
                            </a:rPr>
                            <m:t>𝑗</m:t>
                          </m:r>
                        </m:sub>
                      </m:sSub>
                      <m:r>
                        <a:rPr lang="en-SG" i="1">
                          <a:latin typeface="Cambria Math" panose="02040503050406030204" pitchFamily="18" charset="0"/>
                        </a:rPr>
                        <m:t>)</m:t>
                      </m:r>
                      <m:nary>
                        <m:naryPr>
                          <m:chr m:val="∑"/>
                          <m:limLoc m:val="subSup"/>
                          <m:ctrlPr>
                            <a:rPr lang="en-SG" i="1">
                              <a:latin typeface="Cambria Math" panose="02040503050406030204" pitchFamily="18" charset="0"/>
                            </a:rPr>
                          </m:ctrlPr>
                        </m:naryPr>
                        <m:sub>
                          <m:r>
                            <m:rPr>
                              <m:brk m:alnAt="25"/>
                            </m:rPr>
                            <a:rPr lang="en-SG" i="1">
                              <a:latin typeface="Cambria Math" panose="02040503050406030204" pitchFamily="18" charset="0"/>
                            </a:rPr>
                            <m:t>𝑘</m:t>
                          </m:r>
                          <m:r>
                            <a:rPr lang="en-SG" i="1">
                              <a:latin typeface="Cambria Math" panose="02040503050406030204" pitchFamily="18" charset="0"/>
                            </a:rPr>
                            <m:t>=1</m:t>
                          </m:r>
                        </m:sub>
                        <m:sup>
                          <m:r>
                            <a:rPr lang="en-SG" i="1">
                              <a:latin typeface="Cambria Math" panose="02040503050406030204" pitchFamily="18" charset="0"/>
                            </a:rPr>
                            <m:t>𝑚</m:t>
                          </m:r>
                          <m:r>
                            <a:rPr lang="en-SG" i="1">
                              <a:latin typeface="Cambria Math" panose="02040503050406030204" pitchFamily="18" charset="0"/>
                            </a:rPr>
                            <m:t>+1</m:t>
                          </m:r>
                        </m:sup>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𝑗𝑘</m:t>
                              </m:r>
                            </m:sub>
                          </m:sSub>
                          <m:sSub>
                            <m:sSubPr>
                              <m:ctrlPr>
                                <a:rPr lang="en-SG" i="1">
                                  <a:latin typeface="Cambria Math" panose="02040503050406030204" pitchFamily="18" charset="0"/>
                                </a:rPr>
                              </m:ctrlPr>
                            </m:sSubPr>
                            <m:e>
                              <m:r>
                                <a:rPr lang="en-SG" i="1">
                                  <a:latin typeface="Cambria Math" panose="02040503050406030204" pitchFamily="18" charset="0"/>
                                  <a:ea typeface="Cambria Math" panose="02040503050406030204" pitchFamily="18" charset="0"/>
                                </a:rPr>
                                <m:t>𝛿</m:t>
                              </m:r>
                            </m:e>
                            <m:sub>
                              <m:r>
                                <a:rPr lang="en-SG" i="1">
                                  <a:latin typeface="Cambria Math" panose="02040503050406030204" pitchFamily="18" charset="0"/>
                                </a:rPr>
                                <m:t>𝑗𝑘</m:t>
                              </m:r>
                            </m:sub>
                          </m:sSub>
                        </m:e>
                      </m:nary>
                    </m:oMath>
                  </m:oMathPara>
                </a14:m>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5" t="-287"/>
                </a:stretch>
              </a:blipFill>
            </p:spPr>
            <p:txBody>
              <a:bodyPr/>
              <a:lstStyle/>
              <a:p>
                <a:r>
                  <a:rPr lang="en-SG">
                    <a:noFill/>
                  </a:rPr>
                  <a:t> </a:t>
                </a:r>
              </a:p>
            </p:txBody>
          </p:sp>
        </mc:Fallback>
      </mc:AlternateContent>
    </p:spTree>
    <p:extLst>
      <p:ext uri="{BB962C8B-B14F-4D97-AF65-F5344CB8AC3E}">
        <p14:creationId xmlns:p14="http://schemas.microsoft.com/office/powerpoint/2010/main" val="2690037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Multi-Layer </a:t>
            </a:r>
            <a:r>
              <a:rPr lang="en-SG" dirty="0" err="1"/>
              <a:t>Perceptrons</a:t>
            </a:r>
            <a:r>
              <a:rPr lang="en-SG" dirty="0"/>
              <a:t> – XOR Problem</a:t>
            </a:r>
          </a:p>
        </p:txBody>
      </p:sp>
      <p:sp>
        <p:nvSpPr>
          <p:cNvPr id="3" name="Content Placeholder 2"/>
          <p:cNvSpPr>
            <a:spLocks noGrp="1"/>
          </p:cNvSpPr>
          <p:nvPr>
            <p:ph idx="1"/>
          </p:nvPr>
        </p:nvSpPr>
        <p:spPr/>
        <p:txBody>
          <a:bodyPr/>
          <a:lstStyle/>
          <a:p>
            <a:r>
              <a:rPr lang="en-US" dirty="0"/>
              <a:t>Recall that </a:t>
            </a:r>
            <a:r>
              <a:rPr lang="en-US" dirty="0" err="1"/>
              <a:t>Perceptrons</a:t>
            </a:r>
            <a:r>
              <a:rPr lang="en-US" dirty="0"/>
              <a:t> cannot solve the XOR problem:</a:t>
            </a:r>
          </a:p>
          <a:p>
            <a:endParaRPr lang="en-US" dirty="0"/>
          </a:p>
          <a:p>
            <a:endParaRPr lang="en-US" dirty="0"/>
          </a:p>
          <a:p>
            <a:endParaRPr lang="en-US" dirty="0"/>
          </a:p>
          <a:p>
            <a:endParaRPr lang="en-US" dirty="0"/>
          </a:p>
          <a:p>
            <a:pPr marL="0" indent="0">
              <a:buNone/>
            </a:pPr>
            <a:endParaRPr lang="en-US" dirty="0"/>
          </a:p>
          <a:p>
            <a:endParaRPr lang="en-US" dirty="0"/>
          </a:p>
          <a:p>
            <a:r>
              <a:rPr lang="en-US" dirty="0"/>
              <a:t>Adding a hidden layer solves this problem:</a:t>
            </a:r>
          </a:p>
          <a:p>
            <a:endParaRPr lang="en-SG" dirty="0"/>
          </a:p>
        </p:txBody>
      </p:sp>
      <p:pic>
        <p:nvPicPr>
          <p:cNvPr id="4" name="Picture 2" descr="Image result for XOR proble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7641" y="2467017"/>
            <a:ext cx="2949743" cy="13438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mlp xor probl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016" y="4413068"/>
            <a:ext cx="3222655" cy="19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747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Supervised learning:</a:t>
            </a:r>
            <a:br>
              <a:rPr lang="en-US" dirty="0"/>
            </a:br>
            <a:r>
              <a:rPr lang="en-US" dirty="0"/>
              <a:t>Introducing non-linearity</a:t>
            </a:r>
            <a:endParaRPr lang="en-SG" dirty="0"/>
          </a:p>
        </p:txBody>
      </p:sp>
      <p:sp>
        <p:nvSpPr>
          <p:cNvPr id="5" name="Text Placeholder 4"/>
          <p:cNvSpPr>
            <a:spLocks noGrp="1"/>
          </p:cNvSpPr>
          <p:nvPr>
            <p:ph type="body" idx="1"/>
          </p:nvPr>
        </p:nvSpPr>
        <p:spPr/>
        <p:txBody>
          <a:bodyPr/>
          <a:lstStyle/>
          <a:p>
            <a:endParaRPr lang="en-SG"/>
          </a:p>
        </p:txBody>
      </p:sp>
    </p:spTree>
    <p:extLst>
      <p:ext uri="{BB962C8B-B14F-4D97-AF65-F5344CB8AC3E}">
        <p14:creationId xmlns:p14="http://schemas.microsoft.com/office/powerpoint/2010/main" val="287578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a:t>
            </a:r>
            <a:br>
              <a:rPr lang="en-SG" dirty="0"/>
            </a:br>
            <a:r>
              <a:rPr lang="en-SG" dirty="0"/>
              <a:t>Non-Linearity</a:t>
            </a:r>
          </a:p>
        </p:txBody>
      </p:sp>
      <p:sp>
        <p:nvSpPr>
          <p:cNvPr id="3" name="Content Placeholder 2"/>
          <p:cNvSpPr>
            <a:spLocks noGrp="1"/>
          </p:cNvSpPr>
          <p:nvPr>
            <p:ph idx="1"/>
          </p:nvPr>
        </p:nvSpPr>
        <p:spPr/>
        <p:txBody>
          <a:bodyPr/>
          <a:lstStyle/>
          <a:p>
            <a:r>
              <a:rPr lang="en-US" dirty="0"/>
              <a:t>The addition of a hidden layer only partially solves the problem of classifying data points:</a:t>
            </a:r>
          </a:p>
          <a:p>
            <a:pPr lvl="1"/>
            <a:r>
              <a:rPr lang="en-US" dirty="0"/>
              <a:t>What if the data points occur in a circle? No straight hyperplane can solve this.</a:t>
            </a:r>
          </a:p>
          <a:p>
            <a:r>
              <a:rPr lang="en-US" dirty="0"/>
              <a:t>Solution: Use non-linear decision boundaries.</a:t>
            </a:r>
          </a:p>
          <a:p>
            <a:pPr lvl="1"/>
            <a:r>
              <a:rPr lang="en-US" dirty="0"/>
              <a:t>Popular ones: Sigmoid for (0, 1) outputs, </a:t>
            </a:r>
            <a:r>
              <a:rPr lang="en-US" dirty="0" err="1"/>
              <a:t>tanh</a:t>
            </a:r>
            <a:r>
              <a:rPr lang="en-US" dirty="0"/>
              <a:t> for [-1, 1] outputs, and </a:t>
            </a:r>
            <a:r>
              <a:rPr lang="en-US" dirty="0" err="1"/>
              <a:t>ReLu</a:t>
            </a:r>
            <a:r>
              <a:rPr lang="en-US" dirty="0"/>
              <a:t>.</a:t>
            </a:r>
            <a:endParaRPr lang="en-SG" dirty="0"/>
          </a:p>
        </p:txBody>
      </p:sp>
      <p:pic>
        <p:nvPicPr>
          <p:cNvPr id="4" name="Picture 2" descr="Image result for neural network step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888" y="3985845"/>
            <a:ext cx="4471075" cy="18418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nter image description he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0721" y="3690885"/>
            <a:ext cx="3255279" cy="2612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5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F28B-3F84-E640-AD62-1FB053B7E2F7}"/>
              </a:ext>
            </a:extLst>
          </p:cNvPr>
          <p:cNvSpPr>
            <a:spLocks noGrp="1"/>
          </p:cNvSpPr>
          <p:nvPr>
            <p:ph type="title"/>
          </p:nvPr>
        </p:nvSpPr>
        <p:spPr/>
        <p:txBody>
          <a:bodyPr/>
          <a:lstStyle/>
          <a:p>
            <a:r>
              <a:rPr lang="en-US" dirty="0"/>
              <a:t>Neural Network Hyperparameters</a:t>
            </a:r>
          </a:p>
        </p:txBody>
      </p:sp>
      <p:sp>
        <p:nvSpPr>
          <p:cNvPr id="3" name="Content Placeholder 2">
            <a:extLst>
              <a:ext uri="{FF2B5EF4-FFF2-40B4-BE49-F238E27FC236}">
                <a16:creationId xmlns:a16="http://schemas.microsoft.com/office/drawing/2014/main" id="{D0CEE5EF-881A-E942-B461-8E9D00DF1E7C}"/>
              </a:ext>
            </a:extLst>
          </p:cNvPr>
          <p:cNvSpPr>
            <a:spLocks noGrp="1"/>
          </p:cNvSpPr>
          <p:nvPr>
            <p:ph idx="1"/>
          </p:nvPr>
        </p:nvSpPr>
        <p:spPr/>
        <p:txBody>
          <a:bodyPr/>
          <a:lstStyle/>
          <a:p>
            <a:r>
              <a:rPr lang="en-US" dirty="0"/>
              <a:t>The weights that are being adjusted by our optimization algorithms are called “parameters”, and neural networks are known as “parameterized models”.</a:t>
            </a:r>
          </a:p>
          <a:p>
            <a:r>
              <a:rPr lang="en-US" dirty="0"/>
              <a:t>There is another dimension of neural networks that must be “optimized” as well to get good results, called ”hyperparameters”. This is related to the design of the neural network. Important hyperparameters include:</a:t>
            </a:r>
          </a:p>
          <a:p>
            <a:pPr lvl="1"/>
            <a:r>
              <a:rPr lang="en-US" dirty="0"/>
              <a:t>Architecture (Dense networks, Long-Short-Term Memories, Convolutional Neural Networks, Autoencoders, Generative-Adversarial Networks, </a:t>
            </a:r>
            <a:r>
              <a:rPr lang="en-US" dirty="0" err="1"/>
              <a:t>etc</a:t>
            </a:r>
            <a:r>
              <a:rPr lang="en-US" dirty="0"/>
              <a:t>)</a:t>
            </a:r>
          </a:p>
          <a:p>
            <a:pPr lvl="1"/>
            <a:r>
              <a:rPr lang="en-US" dirty="0"/>
              <a:t># of input nodes (usually constraints by the problem itself)</a:t>
            </a:r>
          </a:p>
          <a:p>
            <a:pPr lvl="1"/>
            <a:r>
              <a:rPr lang="en-US" dirty="0"/>
              <a:t>Input and output encoding.</a:t>
            </a:r>
          </a:p>
          <a:p>
            <a:pPr lvl="1"/>
            <a:r>
              <a:rPr lang="en-US" dirty="0"/>
              <a:t># of hidden layers.</a:t>
            </a:r>
          </a:p>
          <a:p>
            <a:pPr lvl="1"/>
            <a:r>
              <a:rPr lang="en-US" dirty="0"/>
              <a:t>Size of each hidden layer.</a:t>
            </a:r>
          </a:p>
          <a:p>
            <a:pPr lvl="1"/>
            <a:r>
              <a:rPr lang="en-US" dirty="0"/>
              <a:t>Loss functions</a:t>
            </a:r>
          </a:p>
          <a:p>
            <a:pPr lvl="1"/>
            <a:r>
              <a:rPr lang="en-US" dirty="0"/>
              <a:t>Transfer functions.</a:t>
            </a:r>
          </a:p>
          <a:p>
            <a:pPr lvl="1"/>
            <a:r>
              <a:rPr lang="en-US" dirty="0"/>
              <a:t>Optimization functions and their parameters (learning rate, momentum, etc.)</a:t>
            </a:r>
          </a:p>
          <a:p>
            <a:pPr lvl="1"/>
            <a:r>
              <a:rPr lang="en-US" dirty="0"/>
              <a:t>Dropouts and </a:t>
            </a:r>
            <a:r>
              <a:rPr lang="en-US" dirty="0" err="1"/>
              <a:t>Regularizers</a:t>
            </a:r>
            <a:r>
              <a:rPr lang="en-US" dirty="0"/>
              <a:t>.</a:t>
            </a:r>
          </a:p>
          <a:p>
            <a:pPr lvl="1" indent="0">
              <a:buNone/>
            </a:pPr>
            <a:endParaRPr lang="en-US" dirty="0"/>
          </a:p>
          <a:p>
            <a:endParaRPr lang="en-US" dirty="0"/>
          </a:p>
        </p:txBody>
      </p:sp>
    </p:spTree>
    <p:extLst>
      <p:ext uri="{BB962C8B-B14F-4D97-AF65-F5344CB8AC3E}">
        <p14:creationId xmlns:p14="http://schemas.microsoft.com/office/powerpoint/2010/main" val="165155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3A98-9371-E145-BC9C-1DEC2545105A}"/>
              </a:ext>
            </a:extLst>
          </p:cNvPr>
          <p:cNvSpPr>
            <a:spLocks noGrp="1"/>
          </p:cNvSpPr>
          <p:nvPr>
            <p:ph type="title"/>
          </p:nvPr>
        </p:nvSpPr>
        <p:spPr/>
        <p:txBody>
          <a:bodyPr/>
          <a:lstStyle/>
          <a:p>
            <a:r>
              <a:rPr lang="en-US" dirty="0"/>
              <a:t>Neural Network Hyperparameters</a:t>
            </a:r>
          </a:p>
        </p:txBody>
      </p:sp>
      <p:sp>
        <p:nvSpPr>
          <p:cNvPr id="3" name="Content Placeholder 2">
            <a:extLst>
              <a:ext uri="{FF2B5EF4-FFF2-40B4-BE49-F238E27FC236}">
                <a16:creationId xmlns:a16="http://schemas.microsoft.com/office/drawing/2014/main" id="{8F6D8C2B-0545-E143-A656-AFE1B66515BB}"/>
              </a:ext>
            </a:extLst>
          </p:cNvPr>
          <p:cNvSpPr>
            <a:spLocks noGrp="1"/>
          </p:cNvSpPr>
          <p:nvPr>
            <p:ph idx="1"/>
          </p:nvPr>
        </p:nvSpPr>
        <p:spPr/>
        <p:txBody>
          <a:bodyPr/>
          <a:lstStyle/>
          <a:p>
            <a:r>
              <a:rPr lang="en-US" dirty="0"/>
              <a:t>Some of the parameters are constrained by the problem itself (e.g. input and output size), others are found by trial-and-error (yes really).</a:t>
            </a:r>
          </a:p>
          <a:p>
            <a:r>
              <a:rPr lang="en-US" dirty="0"/>
              <a:t>We will look at a subset of hyperparameters that are slightly more “scientific”</a:t>
            </a:r>
          </a:p>
          <a:p>
            <a:pPr lvl="1"/>
            <a:r>
              <a:rPr lang="en-US" dirty="0"/>
              <a:t>Transfer Functions</a:t>
            </a:r>
          </a:p>
          <a:p>
            <a:pPr lvl="2"/>
            <a:r>
              <a:rPr lang="en-US" dirty="0"/>
              <a:t>We’ve already seen the sigmoid and step functions.</a:t>
            </a:r>
          </a:p>
          <a:p>
            <a:pPr lvl="1"/>
            <a:r>
              <a:rPr lang="en-US" dirty="0"/>
              <a:t>Dropouts and </a:t>
            </a:r>
            <a:r>
              <a:rPr lang="en-US" dirty="0" err="1"/>
              <a:t>Regularizers</a:t>
            </a:r>
            <a:endParaRPr lang="en-US" dirty="0"/>
          </a:p>
          <a:p>
            <a:pPr lvl="2"/>
            <a:r>
              <a:rPr lang="en-US" dirty="0"/>
              <a:t>These control the issue of “overfitting”</a:t>
            </a:r>
          </a:p>
        </p:txBody>
      </p:sp>
    </p:spTree>
    <p:extLst>
      <p:ext uri="{BB962C8B-B14F-4D97-AF65-F5344CB8AC3E}">
        <p14:creationId xmlns:p14="http://schemas.microsoft.com/office/powerpoint/2010/main" val="4116047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69DD-01A2-974E-97E2-1BACAEB942EF}"/>
              </a:ext>
            </a:extLst>
          </p:cNvPr>
          <p:cNvSpPr>
            <a:spLocks noGrp="1"/>
          </p:cNvSpPr>
          <p:nvPr>
            <p:ph type="title"/>
          </p:nvPr>
        </p:nvSpPr>
        <p:spPr/>
        <p:txBody>
          <a:bodyPr/>
          <a:lstStyle/>
          <a:p>
            <a:r>
              <a:rPr lang="en-US" dirty="0"/>
              <a:t>Recall: Neural Networks and How They Work.</a:t>
            </a:r>
          </a:p>
        </p:txBody>
      </p:sp>
      <p:sp>
        <p:nvSpPr>
          <p:cNvPr id="3" name="Content Placeholder 2">
            <a:extLst>
              <a:ext uri="{FF2B5EF4-FFF2-40B4-BE49-F238E27FC236}">
                <a16:creationId xmlns:a16="http://schemas.microsoft.com/office/drawing/2014/main" id="{27381176-F62D-A94D-8AE6-849105A10AD4}"/>
              </a:ext>
            </a:extLst>
          </p:cNvPr>
          <p:cNvSpPr>
            <a:spLocks noGrp="1"/>
          </p:cNvSpPr>
          <p:nvPr>
            <p:ph idx="1"/>
          </p:nvPr>
        </p:nvSpPr>
        <p:spPr/>
        <p:txBody>
          <a:bodyPr/>
          <a:lstStyle/>
          <a:p>
            <a:r>
              <a:rPr lang="en-US" dirty="0"/>
              <a:t>Generally neural network applications can be split into two classes:</a:t>
            </a:r>
          </a:p>
          <a:p>
            <a:pPr lvl="1"/>
            <a:r>
              <a:rPr lang="en-US" dirty="0"/>
              <a:t>Classification:</a:t>
            </a:r>
          </a:p>
          <a:p>
            <a:pPr lvl="2"/>
            <a:r>
              <a:rPr lang="en-US" dirty="0"/>
              <a:t>Given a set of inputs </a:t>
            </a:r>
            <a:r>
              <a:rPr lang="en-US" i="1" dirty="0"/>
              <a:t>{x</a:t>
            </a:r>
            <a:r>
              <a:rPr lang="en-US" i="1" baseline="-25000" dirty="0"/>
              <a:t>0</a:t>
            </a:r>
            <a:r>
              <a:rPr lang="en-US" i="1" dirty="0"/>
              <a:t>, x</a:t>
            </a:r>
            <a:r>
              <a:rPr lang="en-US" i="1" baseline="-25000" dirty="0"/>
              <a:t>1</a:t>
            </a:r>
            <a:r>
              <a:rPr lang="en-US" i="1" dirty="0"/>
              <a:t>, …., x</a:t>
            </a:r>
            <a:r>
              <a:rPr lang="en-US" i="1" baseline="-25000" dirty="0"/>
              <a:t>n-1</a:t>
            </a:r>
            <a:r>
              <a:rPr lang="en-US" i="1" dirty="0"/>
              <a:t>}, </a:t>
            </a:r>
            <a:r>
              <a:rPr lang="en-US" dirty="0"/>
              <a:t>assign labels </a:t>
            </a:r>
            <a:r>
              <a:rPr lang="en-US" i="1" dirty="0" err="1"/>
              <a:t>y</a:t>
            </a:r>
            <a:r>
              <a:rPr lang="en-US" i="1" baseline="-25000" dirty="0" err="1"/>
              <a:t>j</a:t>
            </a:r>
            <a:r>
              <a:rPr lang="en-US" i="1" dirty="0"/>
              <a:t> </a:t>
            </a:r>
            <a:r>
              <a:rPr lang="en-US" dirty="0"/>
              <a:t>to each input </a:t>
            </a:r>
            <a:r>
              <a:rPr lang="en-US" i="1" dirty="0"/>
              <a:t>x</a:t>
            </a:r>
            <a:r>
              <a:rPr lang="en-US" i="1" baseline="-25000" dirty="0"/>
              <a:t>i</a:t>
            </a:r>
            <a:r>
              <a:rPr lang="en-US" dirty="0"/>
              <a:t> from the set of classes </a:t>
            </a:r>
            <a:r>
              <a:rPr lang="en-US" i="1" dirty="0"/>
              <a:t>{y</a:t>
            </a:r>
            <a:r>
              <a:rPr lang="en-US" i="1" baseline="-25000" dirty="0"/>
              <a:t>0</a:t>
            </a:r>
            <a:r>
              <a:rPr lang="en-US" i="1" dirty="0"/>
              <a:t>, y</a:t>
            </a:r>
            <a:r>
              <a:rPr lang="en-US" i="1" baseline="-25000" dirty="0"/>
              <a:t>1</a:t>
            </a:r>
            <a:r>
              <a:rPr lang="en-US" i="1" dirty="0"/>
              <a:t>, …, </a:t>
            </a:r>
            <a:r>
              <a:rPr lang="en-US" i="1" dirty="0" err="1"/>
              <a:t>y</a:t>
            </a:r>
            <a:r>
              <a:rPr lang="en-US" i="1" baseline="-25000" dirty="0" err="1"/>
              <a:t>m</a:t>
            </a:r>
            <a:r>
              <a:rPr lang="en-US" i="1" baseline="-25000" dirty="0"/>
              <a:t>=1</a:t>
            </a:r>
            <a:r>
              <a:rPr lang="en-US" i="1" dirty="0"/>
              <a:t>}, </a:t>
            </a:r>
            <a:r>
              <a:rPr lang="en-US" dirty="0"/>
              <a:t> to mean that </a:t>
            </a:r>
            <a:r>
              <a:rPr lang="en-US" i="1" dirty="0"/>
              <a:t>x</a:t>
            </a:r>
            <a:r>
              <a:rPr lang="en-US" i="1" baseline="-25000" dirty="0"/>
              <a:t>i</a:t>
            </a:r>
            <a:r>
              <a:rPr lang="en-US" i="1" dirty="0"/>
              <a:t> </a:t>
            </a:r>
            <a:r>
              <a:rPr lang="en-US" dirty="0"/>
              <a:t> is a member of class </a:t>
            </a:r>
            <a:r>
              <a:rPr lang="en-US" i="1" dirty="0" err="1"/>
              <a:t>y</a:t>
            </a:r>
            <a:r>
              <a:rPr lang="en-US" i="1" baseline="-25000" dirty="0" err="1"/>
              <a:t>j</a:t>
            </a:r>
            <a:r>
              <a:rPr lang="en-US" i="1" dirty="0"/>
              <a:t>. </a:t>
            </a:r>
          </a:p>
          <a:p>
            <a:pPr lvl="2"/>
            <a:r>
              <a:rPr lang="en-US" dirty="0"/>
              <a:t>E.g. we may classify a library of books into the genres of novels, cookbooks, self-improvement books, etc.</a:t>
            </a:r>
          </a:p>
          <a:p>
            <a:pPr lvl="1"/>
            <a:r>
              <a:rPr lang="en-US" dirty="0"/>
              <a:t>Regression:</a:t>
            </a:r>
          </a:p>
          <a:p>
            <a:pPr lvl="2"/>
            <a:r>
              <a:rPr lang="en-US" dirty="0"/>
              <a:t>Give a series of data of data </a:t>
            </a:r>
            <a:r>
              <a:rPr lang="en-US" i="1" dirty="0"/>
              <a:t>{x</a:t>
            </a:r>
            <a:r>
              <a:rPr lang="en-US" i="1" baseline="-25000" dirty="0"/>
              <a:t>0</a:t>
            </a:r>
            <a:r>
              <a:rPr lang="en-US" i="1" dirty="0"/>
              <a:t>, x</a:t>
            </a:r>
            <a:r>
              <a:rPr lang="en-US" i="1" baseline="-25000" dirty="0"/>
              <a:t>1</a:t>
            </a:r>
            <a:r>
              <a:rPr lang="en-US" i="1" dirty="0"/>
              <a:t>, …., x</a:t>
            </a:r>
            <a:r>
              <a:rPr lang="en-US" i="1" baseline="-25000" dirty="0"/>
              <a:t>n-1</a:t>
            </a:r>
            <a:r>
              <a:rPr lang="en-US" i="1" dirty="0"/>
              <a:t>}</a:t>
            </a:r>
            <a:r>
              <a:rPr lang="en-US" dirty="0"/>
              <a:t>, can we predict </a:t>
            </a:r>
            <a:r>
              <a:rPr lang="en-US" i="1" dirty="0" err="1"/>
              <a:t>x</a:t>
            </a:r>
            <a:r>
              <a:rPr lang="en-US" i="1" baseline="-25000" dirty="0" err="1"/>
              <a:t>n</a:t>
            </a:r>
            <a:r>
              <a:rPr lang="en-US" dirty="0"/>
              <a:t>? </a:t>
            </a:r>
          </a:p>
          <a:p>
            <a:r>
              <a:rPr lang="en-US" dirty="0"/>
              <a:t>In either case we are attempting to learn a function </a:t>
            </a:r>
            <a:r>
              <a:rPr lang="en-US" i="1" dirty="0"/>
              <a:t>f(x)</a:t>
            </a:r>
            <a:r>
              <a:rPr lang="en-US" dirty="0"/>
              <a:t>:</a:t>
            </a:r>
          </a:p>
          <a:p>
            <a:pPr lvl="1"/>
            <a:r>
              <a:rPr lang="en-US" dirty="0"/>
              <a:t>Classification: What </a:t>
            </a:r>
            <a:r>
              <a:rPr lang="en-US" i="1" dirty="0"/>
              <a:t>f(.) </a:t>
            </a:r>
            <a:r>
              <a:rPr lang="en-US" dirty="0"/>
              <a:t>gives </a:t>
            </a:r>
            <a:r>
              <a:rPr lang="en-US" i="1" dirty="0"/>
              <a:t>f(x</a:t>
            </a:r>
            <a:r>
              <a:rPr lang="en-US" i="1" baseline="-25000" dirty="0"/>
              <a:t>i</a:t>
            </a:r>
            <a:r>
              <a:rPr lang="en-US" i="1" dirty="0"/>
              <a:t>) = </a:t>
            </a:r>
            <a:r>
              <a:rPr lang="en-US" i="1" dirty="0" err="1"/>
              <a:t>y</a:t>
            </a:r>
            <a:r>
              <a:rPr lang="en-US" i="1" baseline="-25000" dirty="0" err="1"/>
              <a:t>i</a:t>
            </a:r>
            <a:r>
              <a:rPr lang="en-US" dirty="0"/>
              <a:t>?</a:t>
            </a:r>
          </a:p>
          <a:p>
            <a:pPr lvl="1"/>
            <a:r>
              <a:rPr lang="en-US" dirty="0"/>
              <a:t>Regression: What </a:t>
            </a:r>
            <a:r>
              <a:rPr lang="en-US" i="1" dirty="0"/>
              <a:t>g(.)</a:t>
            </a:r>
            <a:r>
              <a:rPr lang="en-US" dirty="0"/>
              <a:t> gives </a:t>
            </a:r>
            <a:r>
              <a:rPr lang="en-US" i="1" dirty="0"/>
              <a:t>g(x</a:t>
            </a:r>
            <a:r>
              <a:rPr lang="en-US" i="1" baseline="-25000" dirty="0"/>
              <a:t>n-1</a:t>
            </a:r>
            <a:r>
              <a:rPr lang="en-US" i="1" dirty="0"/>
              <a:t>) = </a:t>
            </a:r>
            <a:r>
              <a:rPr lang="en-US" i="1" dirty="0" err="1"/>
              <a:t>x</a:t>
            </a:r>
            <a:r>
              <a:rPr lang="en-US" i="1" baseline="-25000" dirty="0" err="1"/>
              <a:t>n</a:t>
            </a:r>
            <a:r>
              <a:rPr lang="en-US" dirty="0"/>
              <a:t>?</a:t>
            </a:r>
            <a:endParaRPr lang="en-US" i="1" dirty="0"/>
          </a:p>
        </p:txBody>
      </p:sp>
    </p:spTree>
    <p:extLst>
      <p:ext uri="{BB962C8B-B14F-4D97-AF65-F5344CB8AC3E}">
        <p14:creationId xmlns:p14="http://schemas.microsoft.com/office/powerpoint/2010/main" val="4249140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69DD-01A2-974E-97E2-1BACAEB942EF}"/>
              </a:ext>
            </a:extLst>
          </p:cNvPr>
          <p:cNvSpPr>
            <a:spLocks noGrp="1"/>
          </p:cNvSpPr>
          <p:nvPr>
            <p:ph type="title"/>
          </p:nvPr>
        </p:nvSpPr>
        <p:spPr/>
        <p:txBody>
          <a:bodyPr/>
          <a:lstStyle/>
          <a:p>
            <a:r>
              <a:rPr lang="en-US" dirty="0"/>
              <a:t>Recall: Neural Networks and How They Work.</a:t>
            </a:r>
          </a:p>
        </p:txBody>
      </p:sp>
      <p:sp>
        <p:nvSpPr>
          <p:cNvPr id="3" name="Content Placeholder 2">
            <a:extLst>
              <a:ext uri="{FF2B5EF4-FFF2-40B4-BE49-F238E27FC236}">
                <a16:creationId xmlns:a16="http://schemas.microsoft.com/office/drawing/2014/main" id="{27381176-F62D-A94D-8AE6-849105A10AD4}"/>
              </a:ext>
            </a:extLst>
          </p:cNvPr>
          <p:cNvSpPr>
            <a:spLocks noGrp="1"/>
          </p:cNvSpPr>
          <p:nvPr>
            <p:ph idx="1"/>
          </p:nvPr>
        </p:nvSpPr>
        <p:spPr>
          <a:xfrm>
            <a:off x="550500" y="1818969"/>
            <a:ext cx="5457108" cy="4405546"/>
          </a:xfrm>
        </p:spPr>
        <p:txBody>
          <a:bodyPr/>
          <a:lstStyle/>
          <a:p>
            <a:r>
              <a:rPr lang="en-US" dirty="0"/>
              <a:t>The figure below shows an example neuron:</a:t>
            </a:r>
          </a:p>
          <a:p>
            <a:pPr lvl="1"/>
            <a:r>
              <a:rPr lang="en-US" dirty="0"/>
              <a:t>The sum of each neuron is passed through an </a:t>
            </a:r>
            <a:r>
              <a:rPr lang="en-US" i="1" dirty="0"/>
              <a:t>activation function</a:t>
            </a:r>
            <a:r>
              <a:rPr lang="en-US" dirty="0"/>
              <a:t> to transform it in some way.</a:t>
            </a:r>
          </a:p>
          <a:p>
            <a:pPr lvl="2"/>
            <a:r>
              <a:rPr lang="en-US" dirty="0"/>
              <a:t>E.g. scale it from -1 to 1 or 0 to 1.</a:t>
            </a:r>
          </a:p>
          <a:p>
            <a:pPr lvl="2"/>
            <a:r>
              <a:rPr lang="en-US" dirty="0"/>
              <a:t>Destroy the linearity of the output.</a:t>
            </a:r>
          </a:p>
          <a:p>
            <a:pPr lvl="2"/>
            <a:r>
              <a:rPr lang="en-US" dirty="0"/>
              <a:t>Shape it into a statistical distribution.</a:t>
            </a:r>
          </a:p>
          <a:p>
            <a:pPr lvl="1"/>
            <a:r>
              <a:rPr lang="en-US" dirty="0"/>
              <a:t>The weights need to be adjusted to create </a:t>
            </a:r>
            <a:r>
              <a:rPr lang="en-US" i="1" dirty="0"/>
              <a:t>f(x)</a:t>
            </a:r>
            <a:r>
              <a:rPr lang="en-US" dirty="0"/>
              <a:t>:</a:t>
            </a:r>
          </a:p>
          <a:p>
            <a:pPr lvl="2"/>
            <a:r>
              <a:rPr lang="en-US" dirty="0"/>
              <a:t>We must know the error  |</a:t>
            </a:r>
            <a:r>
              <a:rPr lang="en-US" i="1" dirty="0"/>
              <a:t>|</a:t>
            </a:r>
            <a:r>
              <a:rPr lang="en-US" i="1" dirty="0" err="1"/>
              <a:t>y</a:t>
            </a:r>
            <a:r>
              <a:rPr lang="en-US" i="1" baseline="-25000" dirty="0" err="1"/>
              <a:t>i</a:t>
            </a:r>
            <a:r>
              <a:rPr lang="en-US" i="1" dirty="0"/>
              <a:t> – f(x</a:t>
            </a:r>
            <a:r>
              <a:rPr lang="en-US" i="1" baseline="-25000" dirty="0"/>
              <a:t>i</a:t>
            </a:r>
            <a:r>
              <a:rPr lang="en-US" i="1" dirty="0"/>
              <a:t>)||. </a:t>
            </a:r>
            <a:r>
              <a:rPr lang="en-US" dirty="0"/>
              <a:t>This is called the “loss function”</a:t>
            </a:r>
          </a:p>
          <a:p>
            <a:pPr lvl="2"/>
            <a:r>
              <a:rPr lang="en-US" dirty="0"/>
              <a:t>We must have an algorithm to adjust the weights accordingly. This is done by “optimizers”.</a:t>
            </a:r>
          </a:p>
          <a:p>
            <a:r>
              <a:rPr lang="en-US" dirty="0"/>
              <a:t>Let’s now take a closer look at each of these important parts.</a:t>
            </a:r>
          </a:p>
          <a:p>
            <a:pPr lvl="2"/>
            <a:endParaRPr lang="en-US" dirty="0"/>
          </a:p>
        </p:txBody>
      </p:sp>
      <p:pic>
        <p:nvPicPr>
          <p:cNvPr id="5" name="Picture 4">
            <a:extLst>
              <a:ext uri="{FF2B5EF4-FFF2-40B4-BE49-F238E27FC236}">
                <a16:creationId xmlns:a16="http://schemas.microsoft.com/office/drawing/2014/main" id="{F353FA35-1FC3-8449-973E-51E173B3F280}"/>
              </a:ext>
            </a:extLst>
          </p:cNvPr>
          <p:cNvPicPr>
            <a:picLocks noChangeAspect="1"/>
          </p:cNvPicPr>
          <p:nvPr/>
        </p:nvPicPr>
        <p:blipFill>
          <a:blip r:embed="rId2"/>
          <a:stretch>
            <a:fillRect/>
          </a:stretch>
        </p:blipFill>
        <p:spPr>
          <a:xfrm>
            <a:off x="5473247" y="2572292"/>
            <a:ext cx="3143035" cy="1661380"/>
          </a:xfrm>
          <a:prstGeom prst="rect">
            <a:avLst/>
          </a:prstGeom>
        </p:spPr>
      </p:pic>
    </p:spTree>
    <p:extLst>
      <p:ext uri="{BB962C8B-B14F-4D97-AF65-F5344CB8AC3E}">
        <p14:creationId xmlns:p14="http://schemas.microsoft.com/office/powerpoint/2010/main" val="915003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F838-5477-7146-A6A4-45458E845CA9}"/>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8E147494-7118-164C-9109-3FD7D326D6EE}"/>
              </a:ext>
            </a:extLst>
          </p:cNvPr>
          <p:cNvSpPr>
            <a:spLocks noGrp="1"/>
          </p:cNvSpPr>
          <p:nvPr>
            <p:ph idx="1"/>
          </p:nvPr>
        </p:nvSpPr>
        <p:spPr/>
        <p:txBody>
          <a:bodyPr/>
          <a:lstStyle/>
          <a:p>
            <a:r>
              <a:rPr lang="en-US" dirty="0"/>
              <a:t>An activation function (often also called “transfer function”) transforms the dot product of the weights and inputs.</a:t>
            </a:r>
          </a:p>
          <a:p>
            <a:pPr lvl="1"/>
            <a:r>
              <a:rPr lang="en-US" dirty="0"/>
              <a:t>Needed because this dot product is usually unbounded.</a:t>
            </a:r>
          </a:p>
          <a:p>
            <a:pPr lvl="1"/>
            <a:r>
              <a:rPr lang="en-US" dirty="0"/>
              <a:t>Also because the dot-product is a linear operation. Linearity prevents NNs from solving certain classes of problems. Explained in next section.</a:t>
            </a:r>
          </a:p>
          <a:p>
            <a:pPr lvl="2"/>
            <a:r>
              <a:rPr lang="en-US" dirty="0"/>
              <a:t>One obvious limitation: A linear function cannot regress over non-linear functions.</a:t>
            </a:r>
          </a:p>
          <a:p>
            <a:r>
              <a:rPr lang="en-US" dirty="0"/>
              <a:t>The table on the next slide shows the various common activation functions.</a:t>
            </a:r>
          </a:p>
        </p:txBody>
      </p:sp>
    </p:spTree>
    <p:extLst>
      <p:ext uri="{BB962C8B-B14F-4D97-AF65-F5344CB8AC3E}">
        <p14:creationId xmlns:p14="http://schemas.microsoft.com/office/powerpoint/2010/main" val="3761069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B655E3-B34B-1D43-A4AD-4B9903946DCD}"/>
              </a:ext>
            </a:extLst>
          </p:cNvPr>
          <p:cNvPicPr>
            <a:picLocks noChangeAspect="1"/>
          </p:cNvPicPr>
          <p:nvPr/>
        </p:nvPicPr>
        <p:blipFill>
          <a:blip r:embed="rId2"/>
          <a:stretch>
            <a:fillRect/>
          </a:stretch>
        </p:blipFill>
        <p:spPr>
          <a:xfrm>
            <a:off x="504779" y="594359"/>
            <a:ext cx="7216301" cy="5843017"/>
          </a:xfrm>
          <a:prstGeom prst="rect">
            <a:avLst/>
          </a:prstGeom>
        </p:spPr>
      </p:pic>
    </p:spTree>
    <p:extLst>
      <p:ext uri="{BB962C8B-B14F-4D97-AF65-F5344CB8AC3E}">
        <p14:creationId xmlns:p14="http://schemas.microsoft.com/office/powerpoint/2010/main" val="272814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CE832-07C9-9999-DE5F-B468EC3DF9EB}"/>
              </a:ext>
            </a:extLst>
          </p:cNvPr>
          <p:cNvSpPr>
            <a:spLocks noGrp="1"/>
          </p:cNvSpPr>
          <p:nvPr>
            <p:ph type="title"/>
          </p:nvPr>
        </p:nvSpPr>
        <p:spPr/>
        <p:txBody>
          <a:bodyPr/>
          <a:lstStyle/>
          <a:p>
            <a:r>
              <a:rPr lang="en-US" dirty="0"/>
              <a:t>Course Structure</a:t>
            </a:r>
          </a:p>
        </p:txBody>
      </p:sp>
      <p:sp>
        <p:nvSpPr>
          <p:cNvPr id="3" name="Content Placeholder 2">
            <a:extLst>
              <a:ext uri="{FF2B5EF4-FFF2-40B4-BE49-F238E27FC236}">
                <a16:creationId xmlns:a16="http://schemas.microsoft.com/office/drawing/2014/main" id="{F9B4F3D4-D4B0-7AFB-A118-8653222368BE}"/>
              </a:ext>
            </a:extLst>
          </p:cNvPr>
          <p:cNvSpPr>
            <a:spLocks noGrp="1"/>
          </p:cNvSpPr>
          <p:nvPr>
            <p:ph idx="1"/>
          </p:nvPr>
        </p:nvSpPr>
        <p:spPr/>
        <p:txBody>
          <a:bodyPr/>
          <a:lstStyle/>
          <a:p>
            <a:r>
              <a:rPr lang="en-US" dirty="0"/>
              <a:t>Structure:</a:t>
            </a:r>
          </a:p>
          <a:p>
            <a:pPr lvl="1"/>
            <a:r>
              <a:rPr lang="en-US" dirty="0"/>
              <a:t>You will be organized into teams: </a:t>
            </a:r>
          </a:p>
          <a:p>
            <a:pPr lvl="2"/>
            <a:r>
              <a:rPr lang="en-US" dirty="0"/>
              <a:t>Hopefully 2 hardware, 2 deep learning per team.</a:t>
            </a:r>
          </a:p>
          <a:p>
            <a:pPr lvl="1"/>
            <a:r>
              <a:rPr lang="en-US" dirty="0"/>
              <a:t>Hardware and deep learning groups will have separate lectures.</a:t>
            </a:r>
          </a:p>
          <a:p>
            <a:pPr lvl="2"/>
            <a:r>
              <a:rPr lang="en-US" dirty="0"/>
              <a:t>In Phase 2 you will attend only ONE track of lectures, not both.</a:t>
            </a:r>
          </a:p>
          <a:p>
            <a:pPr lvl="1"/>
            <a:r>
              <a:rPr lang="en-US" dirty="0"/>
              <a:t>You will be working together (hardware + deep learning) on a baseline project.</a:t>
            </a:r>
          </a:p>
          <a:p>
            <a:pPr lvl="2"/>
            <a:r>
              <a:rPr lang="en-US" dirty="0"/>
              <a:t>Build a robot to explore a maze and find targets.</a:t>
            </a:r>
          </a:p>
          <a:p>
            <a:pPr lvl="1"/>
            <a:r>
              <a:rPr lang="en-US" dirty="0"/>
              <a:t>After the baseline project, you will work on your own project.</a:t>
            </a:r>
          </a:p>
          <a:p>
            <a:pPr lvl="2"/>
            <a:r>
              <a:rPr lang="en-US" dirty="0"/>
              <a:t>We will be looking at several very interesting deep learning models:</a:t>
            </a:r>
          </a:p>
          <a:p>
            <a:pPr lvl="3"/>
            <a:r>
              <a:rPr lang="en-US" dirty="0"/>
              <a:t>Convolutional networks to recognize objects.</a:t>
            </a:r>
          </a:p>
          <a:p>
            <a:pPr lvl="3"/>
            <a:r>
              <a:rPr lang="en-US" dirty="0"/>
              <a:t>Generative networks to produce new data from old.</a:t>
            </a:r>
          </a:p>
          <a:p>
            <a:pPr lvl="3"/>
            <a:r>
              <a:rPr lang="en-US" dirty="0"/>
              <a:t>Object detection networks to track objects.</a:t>
            </a:r>
          </a:p>
          <a:p>
            <a:pPr lvl="3"/>
            <a:r>
              <a:rPr lang="en-US" dirty="0"/>
              <a:t>LSTM and Transformers for understanding time-series data.</a:t>
            </a:r>
          </a:p>
          <a:p>
            <a:pPr lvl="3"/>
            <a:r>
              <a:rPr lang="en-US" dirty="0"/>
              <a:t>Auto-encoders to detect problems.</a:t>
            </a:r>
          </a:p>
        </p:txBody>
      </p:sp>
    </p:spTree>
    <p:extLst>
      <p:ext uri="{BB962C8B-B14F-4D97-AF65-F5344CB8AC3E}">
        <p14:creationId xmlns:p14="http://schemas.microsoft.com/office/powerpoint/2010/main" val="1140625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96079-2FC8-D844-BE59-CBB4DB88ACD2}"/>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36BCA775-A25B-F841-8D02-B2ACCF4D6678}"/>
              </a:ext>
            </a:extLst>
          </p:cNvPr>
          <p:cNvSpPr>
            <a:spLocks noGrp="1"/>
          </p:cNvSpPr>
          <p:nvPr>
            <p:ph idx="1"/>
          </p:nvPr>
        </p:nvSpPr>
        <p:spPr/>
        <p:txBody>
          <a:bodyPr/>
          <a:lstStyle/>
          <a:p>
            <a:r>
              <a:rPr lang="en-US" dirty="0"/>
              <a:t>A loss function measures the error between the function </a:t>
            </a:r>
            <a:r>
              <a:rPr lang="en-US" i="1" dirty="0"/>
              <a:t>f(x</a:t>
            </a:r>
            <a:r>
              <a:rPr lang="en-US" i="1" baseline="-25000" dirty="0"/>
              <a:t>i</a:t>
            </a:r>
            <a:r>
              <a:rPr lang="en-US" i="1" dirty="0"/>
              <a:t>)</a:t>
            </a:r>
            <a:r>
              <a:rPr lang="en-US" dirty="0"/>
              <a:t> learnt by the NN and the actual target value </a:t>
            </a:r>
            <a:r>
              <a:rPr lang="en-US" i="1" dirty="0" err="1"/>
              <a:t>y</a:t>
            </a:r>
            <a:r>
              <a:rPr lang="en-US" i="1" baseline="-25000" dirty="0" err="1"/>
              <a:t>i</a:t>
            </a:r>
            <a:r>
              <a:rPr lang="en-US" dirty="0"/>
              <a:t>.</a:t>
            </a:r>
          </a:p>
          <a:p>
            <a:pPr lvl="1"/>
            <a:r>
              <a:rPr lang="en-US" dirty="0"/>
              <a:t>In regression </a:t>
            </a:r>
            <a:r>
              <a:rPr lang="en-US" i="1" dirty="0" err="1"/>
              <a:t>y</a:t>
            </a:r>
            <a:r>
              <a:rPr lang="en-US" i="1" baseline="-25000" dirty="0" err="1"/>
              <a:t>i</a:t>
            </a:r>
            <a:r>
              <a:rPr lang="en-US" i="1" dirty="0"/>
              <a:t> </a:t>
            </a:r>
            <a:r>
              <a:rPr lang="en-US" dirty="0"/>
              <a:t>might just be </a:t>
            </a:r>
            <a:r>
              <a:rPr lang="en-US" i="1" dirty="0"/>
              <a:t>x</a:t>
            </a:r>
            <a:r>
              <a:rPr lang="en-US" i="1" baseline="-25000" dirty="0"/>
              <a:t>i+1</a:t>
            </a:r>
            <a:r>
              <a:rPr lang="en-US" i="1" dirty="0"/>
              <a:t>. </a:t>
            </a:r>
          </a:p>
          <a:p>
            <a:r>
              <a:rPr lang="en-US" dirty="0"/>
              <a:t>The table on the next page shows the common loss functions:</a:t>
            </a:r>
          </a:p>
        </p:txBody>
      </p:sp>
    </p:spTree>
    <p:extLst>
      <p:ext uri="{BB962C8B-B14F-4D97-AF65-F5344CB8AC3E}">
        <p14:creationId xmlns:p14="http://schemas.microsoft.com/office/powerpoint/2010/main" val="2933090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BBD208-8C4C-214A-A2DD-D871B78AEDD3}"/>
              </a:ext>
            </a:extLst>
          </p:cNvPr>
          <p:cNvPicPr>
            <a:picLocks noChangeAspect="1"/>
          </p:cNvPicPr>
          <p:nvPr/>
        </p:nvPicPr>
        <p:blipFill>
          <a:blip r:embed="rId2"/>
          <a:stretch>
            <a:fillRect/>
          </a:stretch>
        </p:blipFill>
        <p:spPr>
          <a:xfrm>
            <a:off x="110629" y="548639"/>
            <a:ext cx="7570331" cy="6054309"/>
          </a:xfrm>
          <a:prstGeom prst="rect">
            <a:avLst/>
          </a:prstGeom>
        </p:spPr>
      </p:pic>
    </p:spTree>
    <p:extLst>
      <p:ext uri="{BB962C8B-B14F-4D97-AF65-F5344CB8AC3E}">
        <p14:creationId xmlns:p14="http://schemas.microsoft.com/office/powerpoint/2010/main" val="3177396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38DE-4268-6B4A-B47C-1C9EEF1A3B69}"/>
              </a:ext>
            </a:extLst>
          </p:cNvPr>
          <p:cNvSpPr>
            <a:spLocks noGrp="1"/>
          </p:cNvSpPr>
          <p:nvPr>
            <p:ph type="title"/>
          </p:nvPr>
        </p:nvSpPr>
        <p:spPr/>
        <p:txBody>
          <a:bodyPr/>
          <a:lstStyle/>
          <a:p>
            <a:r>
              <a:rPr lang="en-US" dirty="0"/>
              <a:t>Optimizers</a:t>
            </a:r>
          </a:p>
        </p:txBody>
      </p:sp>
      <p:sp>
        <p:nvSpPr>
          <p:cNvPr id="3" name="Content Placeholder 2">
            <a:extLst>
              <a:ext uri="{FF2B5EF4-FFF2-40B4-BE49-F238E27FC236}">
                <a16:creationId xmlns:a16="http://schemas.microsoft.com/office/drawing/2014/main" id="{DDAC603F-ADF9-FB4C-BDDE-39831FDCA9B3}"/>
              </a:ext>
            </a:extLst>
          </p:cNvPr>
          <p:cNvSpPr>
            <a:spLocks noGrp="1"/>
          </p:cNvSpPr>
          <p:nvPr>
            <p:ph idx="1"/>
          </p:nvPr>
        </p:nvSpPr>
        <p:spPr>
          <a:xfrm>
            <a:off x="550500" y="1470991"/>
            <a:ext cx="7771328" cy="4753524"/>
          </a:xfrm>
        </p:spPr>
        <p:txBody>
          <a:bodyPr/>
          <a:lstStyle/>
          <a:p>
            <a:r>
              <a:rPr lang="en-US" sz="1800" dirty="0"/>
              <a:t>In NNs, optimizers are algorithms that derive the best set of parameter values that minimize the loss function (see later).</a:t>
            </a:r>
          </a:p>
          <a:p>
            <a:r>
              <a:rPr lang="en-US" sz="1800" dirty="0"/>
              <a:t>Table shows a small set of optimizers and their characteristics – No straightforward way to choose! </a:t>
            </a:r>
            <a:endParaRPr lang="en-US" sz="1600" dirty="0"/>
          </a:p>
        </p:txBody>
      </p:sp>
      <p:pic>
        <p:nvPicPr>
          <p:cNvPr id="6" name="Picture 5">
            <a:extLst>
              <a:ext uri="{FF2B5EF4-FFF2-40B4-BE49-F238E27FC236}">
                <a16:creationId xmlns:a16="http://schemas.microsoft.com/office/drawing/2014/main" id="{AF7B629D-D857-D04C-BB4F-3F0362461BF8}"/>
              </a:ext>
            </a:extLst>
          </p:cNvPr>
          <p:cNvPicPr>
            <a:picLocks noChangeAspect="1"/>
          </p:cNvPicPr>
          <p:nvPr/>
        </p:nvPicPr>
        <p:blipFill>
          <a:blip r:embed="rId2"/>
          <a:stretch>
            <a:fillRect/>
          </a:stretch>
        </p:blipFill>
        <p:spPr>
          <a:xfrm>
            <a:off x="738807" y="2738920"/>
            <a:ext cx="7367509" cy="3701637"/>
          </a:xfrm>
          <a:prstGeom prst="rect">
            <a:avLst/>
          </a:prstGeom>
        </p:spPr>
      </p:pic>
    </p:spTree>
    <p:extLst>
      <p:ext uri="{BB962C8B-B14F-4D97-AF65-F5344CB8AC3E}">
        <p14:creationId xmlns:p14="http://schemas.microsoft.com/office/powerpoint/2010/main" val="3852361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518E-58D0-6940-8E2E-1F23372A4BE8}"/>
              </a:ext>
            </a:extLst>
          </p:cNvPr>
          <p:cNvSpPr>
            <a:spLocks noGrp="1"/>
          </p:cNvSpPr>
          <p:nvPr>
            <p:ph type="title"/>
          </p:nvPr>
        </p:nvSpPr>
        <p:spPr/>
        <p:txBody>
          <a:bodyPr/>
          <a:lstStyle/>
          <a:p>
            <a:r>
              <a:rPr lang="en-US" dirty="0"/>
              <a:t>overfitting</a:t>
            </a:r>
          </a:p>
        </p:txBody>
      </p:sp>
      <p:sp>
        <p:nvSpPr>
          <p:cNvPr id="3" name="Text Placeholder 2">
            <a:extLst>
              <a:ext uri="{FF2B5EF4-FFF2-40B4-BE49-F238E27FC236}">
                <a16:creationId xmlns:a16="http://schemas.microsoft.com/office/drawing/2014/main" id="{9F34DF42-1F61-DE4A-8227-C6D10820983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8256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3BF0-B30D-1E4F-8E82-E437F651E795}"/>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E11D8865-DB24-254A-9610-87974C2D316C}"/>
              </a:ext>
            </a:extLst>
          </p:cNvPr>
          <p:cNvSpPr>
            <a:spLocks noGrp="1"/>
          </p:cNvSpPr>
          <p:nvPr>
            <p:ph idx="1"/>
          </p:nvPr>
        </p:nvSpPr>
        <p:spPr/>
        <p:txBody>
          <a:bodyPr/>
          <a:lstStyle/>
          <a:p>
            <a:r>
              <a:rPr lang="en-US" dirty="0"/>
              <a:t>All data can be thought of as consisting of two things:</a:t>
            </a:r>
          </a:p>
          <a:p>
            <a:pPr lvl="1"/>
            <a:r>
              <a:rPr lang="en-US" dirty="0"/>
              <a:t>Some sort of generator process </a:t>
            </a:r>
            <a:r>
              <a:rPr lang="en-US" i="1" dirty="0"/>
              <a:t>f(x)</a:t>
            </a:r>
            <a:r>
              <a:rPr lang="en-US" dirty="0"/>
              <a:t>. The input </a:t>
            </a:r>
            <a:r>
              <a:rPr lang="en-US" i="1" dirty="0"/>
              <a:t>x</a:t>
            </a:r>
            <a:r>
              <a:rPr lang="en-US" dirty="0"/>
              <a:t> could simply be time, or an actual input.</a:t>
            </a:r>
          </a:p>
          <a:p>
            <a:pPr lvl="1"/>
            <a:r>
              <a:rPr lang="en-US" dirty="0"/>
              <a:t>Noise</a:t>
            </a:r>
          </a:p>
          <a:p>
            <a:r>
              <a:rPr lang="en-US" dirty="0"/>
              <a:t>When we build a model, we want it to learn only the generator process </a:t>
            </a:r>
            <a:r>
              <a:rPr lang="en-US" i="1" dirty="0"/>
              <a:t>f(x)</a:t>
            </a:r>
            <a:r>
              <a:rPr lang="en-US" dirty="0"/>
              <a:t>.</a:t>
            </a:r>
          </a:p>
          <a:p>
            <a:pPr lvl="1"/>
            <a:r>
              <a:rPr lang="en-US" dirty="0"/>
              <a:t>The noise is random and unique to the training data. If we learn the noise then our model cannot generalize well – “overfitting”.</a:t>
            </a:r>
          </a:p>
          <a:p>
            <a:r>
              <a:rPr lang="en-US" dirty="0"/>
              <a:t>Two choices to avoid learning the noise:</a:t>
            </a:r>
          </a:p>
          <a:p>
            <a:pPr lvl="1"/>
            <a:r>
              <a:rPr lang="en-US" dirty="0"/>
              <a:t>Have a simple model (i.e. fewer parameters)</a:t>
            </a:r>
          </a:p>
          <a:p>
            <a:pPr lvl="1"/>
            <a:r>
              <a:rPr lang="en-US" dirty="0"/>
              <a:t>Have more training data so that the network can ”average out” the noise.</a:t>
            </a:r>
          </a:p>
          <a:p>
            <a:r>
              <a:rPr lang="en-US" dirty="0"/>
              <a:t>Catch:</a:t>
            </a:r>
          </a:p>
          <a:p>
            <a:pPr lvl="1"/>
            <a:r>
              <a:rPr lang="en-US" dirty="0"/>
              <a:t>A simple model may not learn </a:t>
            </a:r>
            <a:r>
              <a:rPr lang="en-US" i="1" dirty="0"/>
              <a:t>f(x)</a:t>
            </a:r>
            <a:r>
              <a:rPr lang="en-US" dirty="0"/>
              <a:t> well – underfitting.</a:t>
            </a:r>
          </a:p>
          <a:p>
            <a:pPr lvl="1"/>
            <a:r>
              <a:rPr lang="en-US" dirty="0"/>
              <a:t>The amount of training data needed grows exponentially with the model complexity – “curse of dimensionality”</a:t>
            </a:r>
          </a:p>
          <a:p>
            <a:pPr lvl="1"/>
            <a:endParaRPr lang="en-US" dirty="0"/>
          </a:p>
          <a:p>
            <a:pPr lvl="1"/>
            <a:endParaRPr lang="en-US" dirty="0"/>
          </a:p>
        </p:txBody>
      </p:sp>
    </p:spTree>
    <p:extLst>
      <p:ext uri="{BB962C8B-B14F-4D97-AF65-F5344CB8AC3E}">
        <p14:creationId xmlns:p14="http://schemas.microsoft.com/office/powerpoint/2010/main" val="4283138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2A61-D2E4-7945-B4DD-D9E80236109E}"/>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44F9C1D8-B21D-4B44-B962-578BB016770F}"/>
              </a:ext>
            </a:extLst>
          </p:cNvPr>
          <p:cNvSpPr>
            <a:spLocks noGrp="1"/>
          </p:cNvSpPr>
          <p:nvPr>
            <p:ph idx="1"/>
          </p:nvPr>
        </p:nvSpPr>
        <p:spPr>
          <a:xfrm>
            <a:off x="550500" y="1818969"/>
            <a:ext cx="3649335" cy="4405546"/>
          </a:xfrm>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dirty="0"/>
              <a:t>When we have too many parameters, we tend to learn the blue noisy line instead of the better green line:</a:t>
            </a:r>
          </a:p>
          <a:p>
            <a:r>
              <a:rPr lang="en-US" dirty="0"/>
              <a:t>Marked by:</a:t>
            </a:r>
          </a:p>
          <a:p>
            <a:pPr lvl="1"/>
            <a:r>
              <a:rPr lang="en-US" dirty="0"/>
              <a:t>Extremely low training loss.</a:t>
            </a:r>
          </a:p>
          <a:p>
            <a:pPr lvl="1"/>
            <a:r>
              <a:rPr lang="en-US" dirty="0"/>
              <a:t>Increasing validation loss.</a:t>
            </a:r>
          </a:p>
          <a:p>
            <a:pPr lvl="1"/>
            <a:r>
              <a:rPr lang="en-US" dirty="0"/>
              <a:t>Hence why we must check both!</a:t>
            </a:r>
          </a:p>
          <a:p>
            <a:pPr lvl="1"/>
            <a:endParaRPr lang="en-US" dirty="0"/>
          </a:p>
        </p:txBody>
      </p:sp>
      <p:pic>
        <p:nvPicPr>
          <p:cNvPr id="4" name="Picture 3">
            <a:extLst>
              <a:ext uri="{FF2B5EF4-FFF2-40B4-BE49-F238E27FC236}">
                <a16:creationId xmlns:a16="http://schemas.microsoft.com/office/drawing/2014/main" id="{6BB4CBF3-825B-5846-8FAC-0FC4D902C413}"/>
              </a:ext>
            </a:extLst>
          </p:cNvPr>
          <p:cNvPicPr>
            <a:picLocks noChangeAspect="1"/>
          </p:cNvPicPr>
          <p:nvPr/>
        </p:nvPicPr>
        <p:blipFill>
          <a:blip r:embed="rId2"/>
          <a:stretch>
            <a:fillRect/>
          </a:stretch>
        </p:blipFill>
        <p:spPr>
          <a:xfrm>
            <a:off x="4199835" y="1818969"/>
            <a:ext cx="4822780" cy="3677370"/>
          </a:xfrm>
          <a:prstGeom prst="rect">
            <a:avLst/>
          </a:prstGeom>
        </p:spPr>
      </p:pic>
      <p:pic>
        <p:nvPicPr>
          <p:cNvPr id="5" name="Picture 4">
            <a:extLst>
              <a:ext uri="{FF2B5EF4-FFF2-40B4-BE49-F238E27FC236}">
                <a16:creationId xmlns:a16="http://schemas.microsoft.com/office/drawing/2014/main" id="{4E0E6A9C-FE3B-D045-8DFD-AAE274A47DBF}"/>
              </a:ext>
            </a:extLst>
          </p:cNvPr>
          <p:cNvPicPr>
            <a:picLocks noChangeAspect="1"/>
          </p:cNvPicPr>
          <p:nvPr/>
        </p:nvPicPr>
        <p:blipFill>
          <a:blip r:embed="rId3"/>
          <a:stretch>
            <a:fillRect/>
          </a:stretch>
        </p:blipFill>
        <p:spPr>
          <a:xfrm>
            <a:off x="1108282" y="1327793"/>
            <a:ext cx="2329861" cy="2329861"/>
          </a:xfrm>
          <a:prstGeom prst="rect">
            <a:avLst/>
          </a:prstGeom>
        </p:spPr>
      </p:pic>
    </p:spTree>
    <p:extLst>
      <p:ext uri="{BB962C8B-B14F-4D97-AF65-F5344CB8AC3E}">
        <p14:creationId xmlns:p14="http://schemas.microsoft.com/office/powerpoint/2010/main" val="418992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EB868-1C6F-2044-A177-619116B98A38}"/>
              </a:ext>
            </a:extLst>
          </p:cNvPr>
          <p:cNvSpPr>
            <a:spLocks noGrp="1"/>
          </p:cNvSpPr>
          <p:nvPr>
            <p:ph type="title"/>
          </p:nvPr>
        </p:nvSpPr>
        <p:spPr/>
        <p:txBody>
          <a:bodyPr/>
          <a:lstStyle/>
          <a:p>
            <a:r>
              <a:rPr lang="en-US" dirty="0"/>
              <a:t>Dealing with Overfitting</a:t>
            </a:r>
            <a:br>
              <a:rPr lang="en-US" dirty="0"/>
            </a:br>
            <a:r>
              <a:rPr lang="en-US" dirty="0"/>
              <a:t>Noise Layers</a:t>
            </a:r>
          </a:p>
        </p:txBody>
      </p:sp>
      <p:sp>
        <p:nvSpPr>
          <p:cNvPr id="3" name="Content Placeholder 2">
            <a:extLst>
              <a:ext uri="{FF2B5EF4-FFF2-40B4-BE49-F238E27FC236}">
                <a16:creationId xmlns:a16="http://schemas.microsoft.com/office/drawing/2014/main" id="{06D939F0-079C-B448-9EC5-05489491ED8A}"/>
              </a:ext>
            </a:extLst>
          </p:cNvPr>
          <p:cNvSpPr>
            <a:spLocks noGrp="1"/>
          </p:cNvSpPr>
          <p:nvPr>
            <p:ph idx="1"/>
          </p:nvPr>
        </p:nvSpPr>
        <p:spPr/>
        <p:txBody>
          <a:bodyPr/>
          <a:lstStyle/>
          <a:p>
            <a:r>
              <a:rPr lang="en-US" dirty="0"/>
              <a:t>Dropout Layers:</a:t>
            </a:r>
          </a:p>
          <a:p>
            <a:pPr lvl="1"/>
            <a:r>
              <a:rPr lang="en-US" dirty="0"/>
              <a:t>A fixed percentage of neurons in the layer are dropped from training for one more epochs.</a:t>
            </a:r>
          </a:p>
          <a:p>
            <a:pPr lvl="1"/>
            <a:r>
              <a:rPr lang="en-US" dirty="0"/>
              <a:t>They are then put back in, and another percentage of neurons are dropped.</a:t>
            </a:r>
          </a:p>
          <a:p>
            <a:pPr lvl="1"/>
            <a:r>
              <a:rPr lang="en-US" dirty="0"/>
              <a:t>Reduces # of training </a:t>
            </a:r>
            <a:r>
              <a:rPr lang="en-US" dirty="0" err="1"/>
              <a:t>paramters</a:t>
            </a:r>
            <a:r>
              <a:rPr lang="en-US" dirty="0"/>
              <a:t>:</a:t>
            </a:r>
          </a:p>
        </p:txBody>
      </p:sp>
      <p:pic>
        <p:nvPicPr>
          <p:cNvPr id="4" name="Picture 3">
            <a:extLst>
              <a:ext uri="{FF2B5EF4-FFF2-40B4-BE49-F238E27FC236}">
                <a16:creationId xmlns:a16="http://schemas.microsoft.com/office/drawing/2014/main" id="{BAC14B2E-AEBE-E24C-847A-EA557D6A6E40}"/>
              </a:ext>
            </a:extLst>
          </p:cNvPr>
          <p:cNvPicPr>
            <a:picLocks noChangeAspect="1"/>
          </p:cNvPicPr>
          <p:nvPr/>
        </p:nvPicPr>
        <p:blipFill>
          <a:blip r:embed="rId2"/>
          <a:stretch>
            <a:fillRect/>
          </a:stretch>
        </p:blipFill>
        <p:spPr>
          <a:xfrm>
            <a:off x="2538619" y="3831810"/>
            <a:ext cx="3750209" cy="1863311"/>
          </a:xfrm>
          <a:prstGeom prst="rect">
            <a:avLst/>
          </a:prstGeom>
        </p:spPr>
      </p:pic>
    </p:spTree>
    <p:extLst>
      <p:ext uri="{BB962C8B-B14F-4D97-AF65-F5344CB8AC3E}">
        <p14:creationId xmlns:p14="http://schemas.microsoft.com/office/powerpoint/2010/main" val="2762998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4947-9E2A-B24D-90C7-E80DE75CF8AF}"/>
              </a:ext>
            </a:extLst>
          </p:cNvPr>
          <p:cNvSpPr>
            <a:spLocks noGrp="1"/>
          </p:cNvSpPr>
          <p:nvPr>
            <p:ph type="title"/>
          </p:nvPr>
        </p:nvSpPr>
        <p:spPr/>
        <p:txBody>
          <a:bodyPr/>
          <a:lstStyle/>
          <a:p>
            <a:r>
              <a:rPr lang="en-US" dirty="0"/>
              <a:t>Dealing with Overfitting</a:t>
            </a:r>
            <a:br>
              <a:rPr lang="en-US" dirty="0"/>
            </a:br>
            <a:r>
              <a:rPr lang="en-US" dirty="0"/>
              <a:t>Noise Layers</a:t>
            </a:r>
          </a:p>
        </p:txBody>
      </p:sp>
      <p:sp>
        <p:nvSpPr>
          <p:cNvPr id="3" name="Content Placeholder 2">
            <a:extLst>
              <a:ext uri="{FF2B5EF4-FFF2-40B4-BE49-F238E27FC236}">
                <a16:creationId xmlns:a16="http://schemas.microsoft.com/office/drawing/2014/main" id="{8458D11A-6AD8-674B-ACCE-6E1E5D6C172B}"/>
              </a:ext>
            </a:extLst>
          </p:cNvPr>
          <p:cNvSpPr>
            <a:spLocks noGrp="1"/>
          </p:cNvSpPr>
          <p:nvPr>
            <p:ph idx="1"/>
          </p:nvPr>
        </p:nvSpPr>
        <p:spPr/>
        <p:txBody>
          <a:bodyPr/>
          <a:lstStyle/>
          <a:p>
            <a:r>
              <a:rPr lang="en-US" dirty="0"/>
              <a:t>Noise layers add random noise to the outputs of the previous layer.</a:t>
            </a:r>
          </a:p>
          <a:p>
            <a:pPr lvl="1"/>
            <a:r>
              <a:rPr lang="en-US" dirty="0"/>
              <a:t>E.g. add Gaussian noise to change the data to look like “new data” – augmentation.</a:t>
            </a:r>
          </a:p>
          <a:p>
            <a:pPr lvl="2"/>
            <a:r>
              <a:rPr lang="en-US" dirty="0"/>
              <a:t>In Gaussian noise the values of the noise are distributed according to the Gaussian probability distribution function:</a:t>
            </a:r>
          </a:p>
          <a:p>
            <a:pPr lvl="2"/>
            <a:endParaRPr lang="en-US" dirty="0"/>
          </a:p>
          <a:p>
            <a:pPr lvl="2"/>
            <a:endParaRPr lang="en-US" dirty="0"/>
          </a:p>
          <a:p>
            <a:pPr lvl="2"/>
            <a:endParaRPr lang="en-US" dirty="0"/>
          </a:p>
          <a:p>
            <a:pPr lvl="2"/>
            <a:endParaRPr lang="en-US" dirty="0"/>
          </a:p>
          <a:p>
            <a:pPr lvl="2"/>
            <a:r>
              <a:rPr lang="en-US" dirty="0"/>
              <a:t>In images this simulates sensor noise, e.g. due to low-light.</a:t>
            </a:r>
          </a:p>
          <a:p>
            <a:pPr lvl="1"/>
            <a:endParaRPr lang="en-US" dirty="0"/>
          </a:p>
          <a:p>
            <a:pPr lvl="1"/>
            <a:r>
              <a:rPr lang="en-US" dirty="0"/>
              <a:t>More details at </a:t>
            </a:r>
            <a:r>
              <a:rPr lang="en-SG" dirty="0">
                <a:hlinkClick r:id="rId2"/>
              </a:rPr>
              <a:t>https://keras.io/layers/noise/</a:t>
            </a:r>
            <a:endParaRPr lang="en-SG" dirty="0"/>
          </a:p>
          <a:p>
            <a:endParaRPr lang="en-SG" dirty="0"/>
          </a:p>
          <a:p>
            <a:endParaRPr lang="en-US" dirty="0"/>
          </a:p>
        </p:txBody>
      </p:sp>
      <p:pic>
        <p:nvPicPr>
          <p:cNvPr id="6" name="Picture 5">
            <a:extLst>
              <a:ext uri="{FF2B5EF4-FFF2-40B4-BE49-F238E27FC236}">
                <a16:creationId xmlns:a16="http://schemas.microsoft.com/office/drawing/2014/main" id="{E94BFEDD-38EA-8744-B1A3-3A35398CD37E}"/>
              </a:ext>
            </a:extLst>
          </p:cNvPr>
          <p:cNvPicPr>
            <a:picLocks noChangeAspect="1"/>
          </p:cNvPicPr>
          <p:nvPr/>
        </p:nvPicPr>
        <p:blipFill>
          <a:blip r:embed="rId3"/>
          <a:stretch>
            <a:fillRect/>
          </a:stretch>
        </p:blipFill>
        <p:spPr>
          <a:xfrm>
            <a:off x="2641323" y="3255342"/>
            <a:ext cx="3086100" cy="1003300"/>
          </a:xfrm>
          <a:prstGeom prst="rect">
            <a:avLst/>
          </a:prstGeom>
        </p:spPr>
      </p:pic>
      <p:pic>
        <p:nvPicPr>
          <p:cNvPr id="7" name="Picture 6">
            <a:extLst>
              <a:ext uri="{FF2B5EF4-FFF2-40B4-BE49-F238E27FC236}">
                <a16:creationId xmlns:a16="http://schemas.microsoft.com/office/drawing/2014/main" id="{2138A73A-5EEB-B446-A820-4DF1C9A91410}"/>
              </a:ext>
            </a:extLst>
          </p:cNvPr>
          <p:cNvPicPr>
            <a:picLocks noChangeAspect="1"/>
          </p:cNvPicPr>
          <p:nvPr/>
        </p:nvPicPr>
        <p:blipFill>
          <a:blip r:embed="rId4"/>
          <a:stretch>
            <a:fillRect/>
          </a:stretch>
        </p:blipFill>
        <p:spPr>
          <a:xfrm>
            <a:off x="5525667" y="4700312"/>
            <a:ext cx="3087189" cy="1736544"/>
          </a:xfrm>
          <a:prstGeom prst="rect">
            <a:avLst/>
          </a:prstGeom>
        </p:spPr>
      </p:pic>
    </p:spTree>
    <p:extLst>
      <p:ext uri="{BB962C8B-B14F-4D97-AF65-F5344CB8AC3E}">
        <p14:creationId xmlns:p14="http://schemas.microsoft.com/office/powerpoint/2010/main" val="2485516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CCD7-EFE1-9148-983D-CAD28265F6CB}"/>
              </a:ext>
            </a:extLst>
          </p:cNvPr>
          <p:cNvSpPr>
            <a:spLocks noGrp="1"/>
          </p:cNvSpPr>
          <p:nvPr>
            <p:ph type="title"/>
          </p:nvPr>
        </p:nvSpPr>
        <p:spPr/>
        <p:txBody>
          <a:bodyPr/>
          <a:lstStyle/>
          <a:p>
            <a:r>
              <a:rPr lang="en-US" dirty="0"/>
              <a:t>Dealing with Overfitting</a:t>
            </a:r>
            <a:br>
              <a:rPr lang="en-US" dirty="0"/>
            </a:br>
            <a:r>
              <a:rPr lang="en-US" dirty="0" err="1"/>
              <a:t>Regularizers</a:t>
            </a:r>
            <a:r>
              <a:rPr lang="en-US" dirty="0"/>
              <a:t> </a:t>
            </a:r>
          </a:p>
        </p:txBody>
      </p:sp>
      <p:sp>
        <p:nvSpPr>
          <p:cNvPr id="3" name="Content Placeholder 2">
            <a:extLst>
              <a:ext uri="{FF2B5EF4-FFF2-40B4-BE49-F238E27FC236}">
                <a16:creationId xmlns:a16="http://schemas.microsoft.com/office/drawing/2014/main" id="{A8E6DCC5-0BC8-7649-8ABC-E2BDEC2E895A}"/>
              </a:ext>
            </a:extLst>
          </p:cNvPr>
          <p:cNvSpPr>
            <a:spLocks noGrp="1"/>
          </p:cNvSpPr>
          <p:nvPr>
            <p:ph idx="1"/>
          </p:nvPr>
        </p:nvSpPr>
        <p:spPr/>
        <p:txBody>
          <a:bodyPr/>
          <a:lstStyle/>
          <a:p>
            <a:r>
              <a:rPr lang="en-SG" dirty="0" err="1"/>
              <a:t>Regularizers</a:t>
            </a:r>
            <a:r>
              <a:rPr lang="en-SG" dirty="0"/>
              <a:t>:</a:t>
            </a:r>
          </a:p>
          <a:p>
            <a:pPr lvl="1"/>
            <a:r>
              <a:rPr lang="en-SG" dirty="0"/>
              <a:t>A “</a:t>
            </a:r>
            <a:r>
              <a:rPr lang="en-SG" dirty="0" err="1"/>
              <a:t>regularizer</a:t>
            </a:r>
            <a:r>
              <a:rPr lang="en-SG" dirty="0"/>
              <a:t>” is a penalty that is applied to the loss function of a layer.</a:t>
            </a:r>
          </a:p>
          <a:p>
            <a:pPr lvl="1"/>
            <a:r>
              <a:rPr lang="en-SG" dirty="0"/>
              <a:t>E.g. In regression our loss function may look like this (squared error loss):</a:t>
            </a:r>
          </a:p>
          <a:p>
            <a:pPr lvl="1"/>
            <a:endParaRPr lang="en-SG" dirty="0"/>
          </a:p>
          <a:p>
            <a:pPr lvl="1"/>
            <a:endParaRPr lang="en-SG" dirty="0"/>
          </a:p>
          <a:p>
            <a:pPr lvl="1" indent="0">
              <a:buNone/>
            </a:pPr>
            <a:endParaRPr lang="en-SG" dirty="0"/>
          </a:p>
          <a:p>
            <a:pPr lvl="1"/>
            <a:endParaRPr lang="en-SG" dirty="0"/>
          </a:p>
          <a:p>
            <a:pPr lvl="1"/>
            <a:r>
              <a:rPr lang="en-SG" dirty="0"/>
              <a:t>Our optimization algorithm will find values of the parameters (</a:t>
            </a:r>
            <a:r>
              <a:rPr lang="en-SG" i="1" dirty="0"/>
              <a:t>β</a:t>
            </a:r>
            <a:r>
              <a:rPr lang="en-SG" dirty="0"/>
              <a:t>) to minimize this loss function.</a:t>
            </a:r>
          </a:p>
          <a:p>
            <a:pPr lvl="1"/>
            <a:r>
              <a:rPr lang="en-SG" dirty="0"/>
              <a:t>If there are too many parameters (</a:t>
            </a:r>
            <a:r>
              <a:rPr lang="en-SG" i="1" dirty="0"/>
              <a:t>β</a:t>
            </a:r>
            <a:r>
              <a:rPr lang="en-SG" dirty="0"/>
              <a:t>) the model starts of learn the unique noise of the training data – overfitting or “memorizing”. Poor generalization.</a:t>
            </a:r>
          </a:p>
          <a:p>
            <a:pPr lvl="1"/>
            <a:r>
              <a:rPr lang="en-SG" dirty="0"/>
              <a:t>We force a reduction – simplification - in parameters:</a:t>
            </a:r>
          </a:p>
          <a:p>
            <a:pPr lvl="2"/>
            <a:r>
              <a:rPr lang="en-SG" dirty="0"/>
              <a:t>This is equivalent to forcing some of the parameters to 0.</a:t>
            </a:r>
          </a:p>
          <a:p>
            <a:pPr lvl="1"/>
            <a:endParaRPr lang="en-US" dirty="0"/>
          </a:p>
        </p:txBody>
      </p:sp>
      <p:pic>
        <p:nvPicPr>
          <p:cNvPr id="4" name="Picture 3">
            <a:extLst>
              <a:ext uri="{FF2B5EF4-FFF2-40B4-BE49-F238E27FC236}">
                <a16:creationId xmlns:a16="http://schemas.microsoft.com/office/drawing/2014/main" id="{6022BA32-4A42-674B-A562-DF27EB89D4FA}"/>
              </a:ext>
            </a:extLst>
          </p:cNvPr>
          <p:cNvPicPr>
            <a:picLocks noChangeAspect="1"/>
          </p:cNvPicPr>
          <p:nvPr/>
        </p:nvPicPr>
        <p:blipFill>
          <a:blip r:embed="rId2"/>
          <a:stretch>
            <a:fillRect/>
          </a:stretch>
        </p:blipFill>
        <p:spPr>
          <a:xfrm>
            <a:off x="2389807" y="2875168"/>
            <a:ext cx="2957445" cy="1193060"/>
          </a:xfrm>
          <a:prstGeom prst="rect">
            <a:avLst/>
          </a:prstGeom>
        </p:spPr>
      </p:pic>
    </p:spTree>
    <p:extLst>
      <p:ext uri="{BB962C8B-B14F-4D97-AF65-F5344CB8AC3E}">
        <p14:creationId xmlns:p14="http://schemas.microsoft.com/office/powerpoint/2010/main" val="498903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84AE-04A9-B84E-AD03-55EEFAC3FBBB}"/>
              </a:ext>
            </a:extLst>
          </p:cNvPr>
          <p:cNvSpPr>
            <a:spLocks noGrp="1"/>
          </p:cNvSpPr>
          <p:nvPr>
            <p:ph type="title"/>
          </p:nvPr>
        </p:nvSpPr>
        <p:spPr/>
        <p:txBody>
          <a:bodyPr/>
          <a:lstStyle/>
          <a:p>
            <a:r>
              <a:rPr lang="en-US" dirty="0"/>
              <a:t>Dealing with Overfitting</a:t>
            </a:r>
            <a:br>
              <a:rPr lang="en-US" dirty="0"/>
            </a:br>
            <a:r>
              <a:rPr lang="en-US" dirty="0" err="1"/>
              <a:t>Regularizers</a:t>
            </a:r>
            <a:r>
              <a:rPr lang="en-US" dirty="0"/>
              <a:t> </a:t>
            </a:r>
          </a:p>
        </p:txBody>
      </p:sp>
      <p:sp>
        <p:nvSpPr>
          <p:cNvPr id="3" name="Content Placeholder 2">
            <a:extLst>
              <a:ext uri="{FF2B5EF4-FFF2-40B4-BE49-F238E27FC236}">
                <a16:creationId xmlns:a16="http://schemas.microsoft.com/office/drawing/2014/main" id="{188DBC52-382C-9048-8E1D-95BC1BFBA0E1}"/>
              </a:ext>
            </a:extLst>
          </p:cNvPr>
          <p:cNvSpPr>
            <a:spLocks noGrp="1"/>
          </p:cNvSpPr>
          <p:nvPr>
            <p:ph idx="1"/>
          </p:nvPr>
        </p:nvSpPr>
        <p:spPr/>
        <p:txBody>
          <a:bodyPr/>
          <a:lstStyle/>
          <a:p>
            <a:pPr lvl="1"/>
            <a:r>
              <a:rPr lang="en-US" dirty="0"/>
              <a:t>We can do this by adding the absolute values of the parameters (L1 regularization) or squares of the parameters (L2 regularization) to the loss function:</a:t>
            </a:r>
          </a:p>
          <a:p>
            <a:pPr lvl="1"/>
            <a:endParaRPr lang="en-US" dirty="0"/>
          </a:p>
          <a:p>
            <a:pPr lvl="1"/>
            <a:endParaRPr lang="en-US" dirty="0"/>
          </a:p>
          <a:p>
            <a:pPr lvl="1"/>
            <a:endParaRPr lang="en-US" dirty="0"/>
          </a:p>
          <a:p>
            <a:pPr lvl="1"/>
            <a:r>
              <a:rPr lang="en-US" dirty="0"/>
              <a:t>Now our optimizer will restrict the parameters themselves:</a:t>
            </a:r>
          </a:p>
          <a:p>
            <a:pPr lvl="2"/>
            <a:r>
              <a:rPr lang="en-US" dirty="0"/>
              <a:t>Some will be forced to zero while others are not allowed to grow too big.</a:t>
            </a:r>
          </a:p>
          <a:p>
            <a:pPr lvl="2"/>
            <a:r>
              <a:rPr lang="en-US" dirty="0"/>
              <a:t>Otherwise the loss function will become too much.</a:t>
            </a:r>
          </a:p>
          <a:p>
            <a:pPr lvl="1"/>
            <a:r>
              <a:rPr lang="en-US" dirty="0"/>
              <a:t>The hyperparameter </a:t>
            </a:r>
            <a:r>
              <a:rPr lang="en-US" dirty="0" err="1"/>
              <a:t>λ</a:t>
            </a:r>
            <a:r>
              <a:rPr lang="en-US" dirty="0"/>
              <a:t> controls how much “flexibility” we give to the parameters. Higher </a:t>
            </a:r>
            <a:r>
              <a:rPr lang="en-US" dirty="0" err="1"/>
              <a:t>λ</a:t>
            </a:r>
            <a:r>
              <a:rPr lang="en-US" dirty="0"/>
              <a:t> means more strict control.</a:t>
            </a:r>
          </a:p>
          <a:p>
            <a:pPr lvl="1"/>
            <a:r>
              <a:rPr lang="en-US" dirty="0"/>
              <a:t>L1: Eliminates less important parameters and simplifies the output.</a:t>
            </a:r>
          </a:p>
          <a:p>
            <a:pPr lvl="1"/>
            <a:r>
              <a:rPr lang="en-US" dirty="0"/>
              <a:t>L2: More effective in severe overfitting since it squares the parameters. </a:t>
            </a:r>
          </a:p>
          <a:p>
            <a:r>
              <a:rPr lang="en-US" dirty="0"/>
              <a:t>If </a:t>
            </a:r>
            <a:r>
              <a:rPr lang="en-US" dirty="0" err="1"/>
              <a:t>λ</a:t>
            </a:r>
            <a:r>
              <a:rPr lang="en-US" dirty="0"/>
              <a:t> is too high the model will underfit.</a:t>
            </a:r>
          </a:p>
        </p:txBody>
      </p:sp>
      <p:pic>
        <p:nvPicPr>
          <p:cNvPr id="4" name="Picture 3">
            <a:extLst>
              <a:ext uri="{FF2B5EF4-FFF2-40B4-BE49-F238E27FC236}">
                <a16:creationId xmlns:a16="http://schemas.microsoft.com/office/drawing/2014/main" id="{986BE29D-38EA-2544-BEF9-2620494304A6}"/>
              </a:ext>
            </a:extLst>
          </p:cNvPr>
          <p:cNvPicPr>
            <a:picLocks noChangeAspect="1"/>
          </p:cNvPicPr>
          <p:nvPr/>
        </p:nvPicPr>
        <p:blipFill>
          <a:blip r:embed="rId2"/>
          <a:stretch>
            <a:fillRect/>
          </a:stretch>
        </p:blipFill>
        <p:spPr>
          <a:xfrm>
            <a:off x="2585554" y="2582793"/>
            <a:ext cx="3218898" cy="859002"/>
          </a:xfrm>
          <a:prstGeom prst="rect">
            <a:avLst/>
          </a:prstGeom>
        </p:spPr>
      </p:pic>
    </p:spTree>
    <p:extLst>
      <p:ext uri="{BB962C8B-B14F-4D97-AF65-F5344CB8AC3E}">
        <p14:creationId xmlns:p14="http://schemas.microsoft.com/office/powerpoint/2010/main" val="382706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550499" y="825541"/>
            <a:ext cx="6518763" cy="1143717"/>
          </a:xfrm>
          <a:prstGeom prst="rect">
            <a:avLst/>
          </a:prstGeom>
          <a:noFill/>
          <a:ln>
            <a:noFill/>
          </a:ln>
        </p:spPr>
        <p:txBody>
          <a:bodyPr spcFirstLastPara="1" wrap="square" lIns="101375" tIns="50675" rIns="101375" bIns="50675" anchor="ctr" anchorCtr="0">
            <a:noAutofit/>
          </a:bodyPr>
          <a:lstStyle/>
          <a:p>
            <a:pPr marL="0" marR="0" lvl="0" indent="0" algn="l" rtl="0">
              <a:spcBef>
                <a:spcPts val="0"/>
              </a:spcBef>
              <a:spcAft>
                <a:spcPts val="0"/>
              </a:spcAft>
              <a:buNone/>
            </a:pPr>
            <a:r>
              <a:rPr lang="en-US" sz="2370" b="0" i="0" u="none" strike="noStrike" cap="none">
                <a:solidFill>
                  <a:schemeClr val="dk1"/>
                </a:solidFill>
                <a:latin typeface="Times New Roman"/>
                <a:ea typeface="Times New Roman"/>
                <a:cs typeface="Times New Roman"/>
                <a:sym typeface="Times New Roman"/>
              </a:rPr>
              <a:t>What Is Machine Learning?</a:t>
            </a:r>
            <a:endParaRPr sz="2370" b="0" i="0" u="none" strike="noStrike" cap="none">
              <a:solidFill>
                <a:schemeClr val="dk1"/>
              </a:solidFill>
              <a:latin typeface="Times New Roman"/>
              <a:ea typeface="Times New Roman"/>
              <a:cs typeface="Times New Roman"/>
              <a:sym typeface="Times New Roman"/>
            </a:endParaRPr>
          </a:p>
        </p:txBody>
      </p:sp>
      <p:sp>
        <p:nvSpPr>
          <p:cNvPr id="158" name="Shape 158"/>
          <p:cNvSpPr txBox="1">
            <a:spLocks noGrp="1"/>
          </p:cNvSpPr>
          <p:nvPr>
            <p:ph type="body" idx="1"/>
          </p:nvPr>
        </p:nvSpPr>
        <p:spPr>
          <a:xfrm>
            <a:off x="550500" y="1980723"/>
            <a:ext cx="7771327" cy="4243791"/>
          </a:xfrm>
          <a:prstGeom prst="rect">
            <a:avLst/>
          </a:prstGeom>
          <a:noFill/>
          <a:ln>
            <a:noFill/>
          </a:ln>
        </p:spPr>
        <p:txBody>
          <a:bodyPr spcFirstLastPara="1" wrap="square" lIns="101375" tIns="50675" rIns="101375" bIns="50675" anchor="t" anchorCtr="0">
            <a:noAutofit/>
          </a:bodyPr>
          <a:lstStyle/>
          <a:p>
            <a:pPr marL="257976" marR="0" lvl="1" indent="-4300" algn="l" rtl="0">
              <a:spcBef>
                <a:spcPts val="0"/>
              </a:spcBef>
              <a:spcAft>
                <a:spcPts val="0"/>
              </a:spcAft>
              <a:buClr>
                <a:srgbClr val="003399"/>
              </a:buClr>
              <a:buSzPts val="1760"/>
              <a:buFont typeface="Noto Sans Symbols"/>
              <a:buChar char="▪"/>
            </a:pPr>
            <a:r>
              <a:rPr lang="en-US" sz="1760" b="0" i="0" u="none" strike="noStrike" cap="none">
                <a:solidFill>
                  <a:srgbClr val="003399"/>
                </a:solidFill>
                <a:latin typeface="Times New Roman"/>
                <a:ea typeface="Times New Roman"/>
                <a:cs typeface="Times New Roman"/>
                <a:sym typeface="Times New Roman"/>
              </a:rPr>
              <a:t>In machine learning:</a:t>
            </a:r>
            <a:endParaRPr/>
          </a:p>
          <a:p>
            <a:pPr marL="619141" marR="0" lvl="2" indent="-107490" algn="l" rtl="0">
              <a:spcBef>
                <a:spcPts val="298"/>
              </a:spcBef>
              <a:spcAft>
                <a:spcPts val="0"/>
              </a:spcAft>
              <a:buClr>
                <a:srgbClr val="FF6600"/>
              </a:buClr>
              <a:buSzPts val="1490"/>
              <a:buFont typeface="Noto Sans Symbols"/>
              <a:buChar char="✓"/>
            </a:pPr>
            <a:r>
              <a:rPr lang="en-US" sz="1490" b="1" i="0" u="none" strike="noStrike" cap="none">
                <a:solidFill>
                  <a:srgbClr val="FF6600"/>
                </a:solidFill>
                <a:latin typeface="Times New Roman"/>
                <a:ea typeface="Times New Roman"/>
                <a:cs typeface="Times New Roman"/>
                <a:sym typeface="Times New Roman"/>
              </a:rPr>
              <a:t>We present the machine with A LOT of data.</a:t>
            </a:r>
            <a:endParaRPr/>
          </a:p>
          <a:p>
            <a:pPr marL="619141" marR="0" lvl="2" indent="-107490" algn="l" rtl="0">
              <a:spcBef>
                <a:spcPts val="298"/>
              </a:spcBef>
              <a:spcAft>
                <a:spcPts val="0"/>
              </a:spcAft>
              <a:buClr>
                <a:srgbClr val="FF6600"/>
              </a:buClr>
              <a:buSzPts val="1490"/>
              <a:buFont typeface="Noto Sans Symbols"/>
              <a:buChar char="✓"/>
            </a:pPr>
            <a:r>
              <a:rPr lang="en-US" sz="1490" b="1" i="0" u="none" strike="noStrike" cap="none">
                <a:solidFill>
                  <a:srgbClr val="FF6600"/>
                </a:solidFill>
                <a:latin typeface="Times New Roman"/>
                <a:ea typeface="Times New Roman"/>
                <a:cs typeface="Times New Roman"/>
                <a:sym typeface="Times New Roman"/>
              </a:rPr>
              <a:t>Machine learns on its own to recognize patterns in the data.</a:t>
            </a:r>
            <a:endParaRPr sz="1490" b="1" i="0" u="none" strike="noStrike" cap="none">
              <a:solidFill>
                <a:srgbClr val="FF6600"/>
              </a:solidFill>
              <a:latin typeface="Times New Roman"/>
              <a:ea typeface="Times New Roman"/>
              <a:cs typeface="Times New Roman"/>
              <a:sym typeface="Times New Roman"/>
            </a:endParaRPr>
          </a:p>
        </p:txBody>
      </p:sp>
      <p:pic>
        <p:nvPicPr>
          <p:cNvPr id="159" name="Shape 159" descr="Image result for Bayesian network"/>
          <p:cNvPicPr preferRelativeResize="0"/>
          <p:nvPr/>
        </p:nvPicPr>
        <p:blipFill rotWithShape="1">
          <a:blip r:embed="rId3">
            <a:alphaModFix/>
          </a:blip>
          <a:srcRect/>
          <a:stretch/>
        </p:blipFill>
        <p:spPr>
          <a:xfrm>
            <a:off x="670816" y="2954214"/>
            <a:ext cx="1987292" cy="1656863"/>
          </a:xfrm>
          <a:prstGeom prst="rect">
            <a:avLst/>
          </a:prstGeom>
          <a:noFill/>
          <a:ln>
            <a:noFill/>
          </a:ln>
        </p:spPr>
      </p:pic>
      <p:pic>
        <p:nvPicPr>
          <p:cNvPr id="160" name="Shape 160" descr="Image result for kohonen self-organizing map"/>
          <p:cNvPicPr preferRelativeResize="0"/>
          <p:nvPr/>
        </p:nvPicPr>
        <p:blipFill rotWithShape="1">
          <a:blip r:embed="rId4">
            <a:alphaModFix/>
          </a:blip>
          <a:srcRect/>
          <a:stretch/>
        </p:blipFill>
        <p:spPr>
          <a:xfrm>
            <a:off x="3074350" y="2889927"/>
            <a:ext cx="2294868" cy="1721151"/>
          </a:xfrm>
          <a:prstGeom prst="rect">
            <a:avLst/>
          </a:prstGeom>
          <a:noFill/>
          <a:ln>
            <a:noFill/>
          </a:ln>
        </p:spPr>
      </p:pic>
      <p:pic>
        <p:nvPicPr>
          <p:cNvPr id="161" name="Shape 161" descr="Image result for perceptron"/>
          <p:cNvPicPr preferRelativeResize="0"/>
          <p:nvPr/>
        </p:nvPicPr>
        <p:blipFill rotWithShape="1">
          <a:blip r:embed="rId5">
            <a:alphaModFix/>
          </a:blip>
          <a:srcRect/>
          <a:stretch/>
        </p:blipFill>
        <p:spPr>
          <a:xfrm>
            <a:off x="5680047" y="2889927"/>
            <a:ext cx="3026291" cy="1600665"/>
          </a:xfrm>
          <a:prstGeom prst="rect">
            <a:avLst/>
          </a:prstGeom>
          <a:noFill/>
          <a:ln>
            <a:noFill/>
          </a:ln>
        </p:spPr>
      </p:pic>
      <p:pic>
        <p:nvPicPr>
          <p:cNvPr id="162" name="Shape 162" descr="Image result for convolutional neural network"/>
          <p:cNvPicPr preferRelativeResize="0"/>
          <p:nvPr/>
        </p:nvPicPr>
        <p:blipFill rotWithShape="1">
          <a:blip r:embed="rId6">
            <a:alphaModFix/>
          </a:blip>
          <a:srcRect/>
          <a:stretch/>
        </p:blipFill>
        <p:spPr>
          <a:xfrm>
            <a:off x="2286002" y="4611286"/>
            <a:ext cx="4783260" cy="1817992"/>
          </a:xfrm>
          <a:prstGeom prst="rect">
            <a:avLst/>
          </a:prstGeom>
          <a:noFill/>
          <a:ln>
            <a:noFill/>
          </a:ln>
        </p:spPr>
      </p:pic>
    </p:spTree>
    <p:extLst>
      <p:ext uri="{BB962C8B-B14F-4D97-AF65-F5344CB8AC3E}">
        <p14:creationId xmlns:p14="http://schemas.microsoft.com/office/powerpoint/2010/main" val="1124178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731B-CE96-3C4D-A4F9-F15D88FDF6F0}"/>
              </a:ext>
            </a:extLst>
          </p:cNvPr>
          <p:cNvSpPr>
            <a:spLocks noGrp="1"/>
          </p:cNvSpPr>
          <p:nvPr>
            <p:ph type="title"/>
          </p:nvPr>
        </p:nvSpPr>
        <p:spPr/>
        <p:txBody>
          <a:bodyPr/>
          <a:lstStyle/>
          <a:p>
            <a:r>
              <a:rPr lang="en-US" dirty="0"/>
              <a:t>Dealing with Overfitting</a:t>
            </a:r>
            <a:br>
              <a:rPr lang="en-US" dirty="0"/>
            </a:br>
            <a:r>
              <a:rPr lang="en-US" dirty="0" err="1"/>
              <a:t>Regularizers</a:t>
            </a:r>
            <a:r>
              <a:rPr lang="en-US" dirty="0"/>
              <a:t> </a:t>
            </a:r>
          </a:p>
        </p:txBody>
      </p:sp>
      <p:sp>
        <p:nvSpPr>
          <p:cNvPr id="3" name="Content Placeholder 2">
            <a:extLst>
              <a:ext uri="{FF2B5EF4-FFF2-40B4-BE49-F238E27FC236}">
                <a16:creationId xmlns:a16="http://schemas.microsoft.com/office/drawing/2014/main" id="{D8722FFA-80C7-C64C-84B5-CDECB03695F2}"/>
              </a:ext>
            </a:extLst>
          </p:cNvPr>
          <p:cNvSpPr>
            <a:spLocks noGrp="1"/>
          </p:cNvSpPr>
          <p:nvPr>
            <p:ph idx="1"/>
          </p:nvPr>
        </p:nvSpPr>
        <p:spPr/>
        <p:txBody>
          <a:bodyPr/>
          <a:lstStyle/>
          <a:p>
            <a:r>
              <a:rPr lang="en-US" dirty="0" err="1"/>
              <a:t>Regularizers</a:t>
            </a:r>
            <a:r>
              <a:rPr lang="en-US" dirty="0"/>
              <a:t> are added to individual layers:</a:t>
            </a:r>
          </a:p>
          <a:p>
            <a:pPr lvl="1"/>
            <a:r>
              <a:rPr lang="en-US" dirty="0" err="1"/>
              <a:t>kernel_regularizer</a:t>
            </a:r>
            <a:r>
              <a:rPr lang="en-US" dirty="0"/>
              <a:t>: Controls the main weights (lines connecting the green nodes)</a:t>
            </a:r>
          </a:p>
          <a:p>
            <a:pPr lvl="1"/>
            <a:r>
              <a:rPr lang="en-US" dirty="0" err="1"/>
              <a:t>bias_regularizer</a:t>
            </a:r>
            <a:r>
              <a:rPr lang="en-US" dirty="0"/>
              <a:t>: Controls the bias weights (lines connecting the orange nodes)</a:t>
            </a:r>
          </a:p>
          <a:p>
            <a:pPr lvl="1"/>
            <a:r>
              <a:rPr lang="en-US" dirty="0" err="1"/>
              <a:t>activity_regularizer</a:t>
            </a:r>
            <a:r>
              <a:rPr lang="en-US" dirty="0"/>
              <a:t>: Controls based on layer output (o1 and o2)</a:t>
            </a:r>
          </a:p>
        </p:txBody>
      </p:sp>
      <p:pic>
        <p:nvPicPr>
          <p:cNvPr id="4" name="Picture 3">
            <a:extLst>
              <a:ext uri="{FF2B5EF4-FFF2-40B4-BE49-F238E27FC236}">
                <a16:creationId xmlns:a16="http://schemas.microsoft.com/office/drawing/2014/main" id="{AE019820-BFC6-824A-8F0D-A18A4066351B}"/>
              </a:ext>
            </a:extLst>
          </p:cNvPr>
          <p:cNvPicPr>
            <a:picLocks noChangeAspect="1"/>
          </p:cNvPicPr>
          <p:nvPr/>
        </p:nvPicPr>
        <p:blipFill>
          <a:blip r:embed="rId2"/>
          <a:stretch>
            <a:fillRect/>
          </a:stretch>
        </p:blipFill>
        <p:spPr>
          <a:xfrm>
            <a:off x="2190198" y="3204890"/>
            <a:ext cx="4280176" cy="3124973"/>
          </a:xfrm>
          <a:prstGeom prst="rect">
            <a:avLst/>
          </a:prstGeom>
        </p:spPr>
      </p:pic>
    </p:spTree>
    <p:extLst>
      <p:ext uri="{BB962C8B-B14F-4D97-AF65-F5344CB8AC3E}">
        <p14:creationId xmlns:p14="http://schemas.microsoft.com/office/powerpoint/2010/main" val="2624206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B2D0-8557-5B4B-BCC2-2E26E01149AC}"/>
              </a:ext>
            </a:extLst>
          </p:cNvPr>
          <p:cNvSpPr>
            <a:spLocks noGrp="1"/>
          </p:cNvSpPr>
          <p:nvPr>
            <p:ph type="title"/>
          </p:nvPr>
        </p:nvSpPr>
        <p:spPr/>
        <p:txBody>
          <a:bodyPr/>
          <a:lstStyle/>
          <a:p>
            <a:r>
              <a:rPr lang="en-US" dirty="0"/>
              <a:t>Dealing with Overfitting</a:t>
            </a:r>
            <a:br>
              <a:rPr lang="en-US" dirty="0"/>
            </a:br>
            <a:r>
              <a:rPr lang="en-US" dirty="0" err="1"/>
              <a:t>Regularizers</a:t>
            </a:r>
            <a:endParaRPr lang="en-US" dirty="0"/>
          </a:p>
        </p:txBody>
      </p:sp>
      <p:sp>
        <p:nvSpPr>
          <p:cNvPr id="3" name="Content Placeholder 2">
            <a:extLst>
              <a:ext uri="{FF2B5EF4-FFF2-40B4-BE49-F238E27FC236}">
                <a16:creationId xmlns:a16="http://schemas.microsoft.com/office/drawing/2014/main" id="{E39D867E-8F57-8C4D-9E7E-82CC3C047EDC}"/>
              </a:ext>
            </a:extLst>
          </p:cNvPr>
          <p:cNvSpPr>
            <a:spLocks noGrp="1"/>
          </p:cNvSpPr>
          <p:nvPr>
            <p:ph idx="1"/>
          </p:nvPr>
        </p:nvSpPr>
        <p:spPr>
          <a:xfrm>
            <a:off x="550500" y="1818969"/>
            <a:ext cx="7771328" cy="596240"/>
          </a:xfrm>
        </p:spPr>
        <p:txBody>
          <a:bodyPr/>
          <a:lstStyle/>
          <a:p>
            <a:r>
              <a:rPr lang="en-US" dirty="0"/>
              <a:t>Example (From </a:t>
            </a:r>
            <a:r>
              <a:rPr lang="en-US" dirty="0" err="1"/>
              <a:t>Keras</a:t>
            </a:r>
            <a:r>
              <a:rPr lang="en-US" dirty="0"/>
              <a:t>, which we will see in the hands-on)</a:t>
            </a:r>
          </a:p>
          <a:p>
            <a:pPr lvl="1"/>
            <a:r>
              <a:rPr lang="en-US" dirty="0"/>
              <a:t>The </a:t>
            </a:r>
            <a:r>
              <a:rPr lang="en-US" dirty="0" err="1"/>
              <a:t>λ</a:t>
            </a:r>
            <a:r>
              <a:rPr lang="en-US" dirty="0"/>
              <a:t> is specified in the brackets of regularizers.l1(..) or regularizers.l2(..).</a:t>
            </a:r>
          </a:p>
          <a:p>
            <a:pPr lvl="1"/>
            <a:r>
              <a:rPr lang="en-US" dirty="0"/>
              <a:t>Here it is set to 0.01.</a:t>
            </a:r>
          </a:p>
          <a:p>
            <a:endParaRPr lang="en-US" dirty="0"/>
          </a:p>
        </p:txBody>
      </p:sp>
      <p:pic>
        <p:nvPicPr>
          <p:cNvPr id="4" name="Picture 3">
            <a:extLst>
              <a:ext uri="{FF2B5EF4-FFF2-40B4-BE49-F238E27FC236}">
                <a16:creationId xmlns:a16="http://schemas.microsoft.com/office/drawing/2014/main" id="{05B5CFAD-A444-7342-B745-893A28A2ECB2}"/>
              </a:ext>
            </a:extLst>
          </p:cNvPr>
          <p:cNvPicPr>
            <a:picLocks noChangeAspect="1"/>
          </p:cNvPicPr>
          <p:nvPr/>
        </p:nvPicPr>
        <p:blipFill>
          <a:blip r:embed="rId2"/>
          <a:stretch>
            <a:fillRect/>
          </a:stretch>
        </p:blipFill>
        <p:spPr>
          <a:xfrm>
            <a:off x="826397" y="2981740"/>
            <a:ext cx="7219534" cy="1162878"/>
          </a:xfrm>
          <a:prstGeom prst="rect">
            <a:avLst/>
          </a:prstGeom>
        </p:spPr>
      </p:pic>
    </p:spTree>
    <p:extLst>
      <p:ext uri="{BB962C8B-B14F-4D97-AF65-F5344CB8AC3E}">
        <p14:creationId xmlns:p14="http://schemas.microsoft.com/office/powerpoint/2010/main" val="3276299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5C81-E9AA-9947-8A81-C53A258D7227}"/>
              </a:ext>
            </a:extLst>
          </p:cNvPr>
          <p:cNvSpPr>
            <a:spLocks noGrp="1"/>
          </p:cNvSpPr>
          <p:nvPr>
            <p:ph type="title"/>
          </p:nvPr>
        </p:nvSpPr>
        <p:spPr/>
        <p:txBody>
          <a:bodyPr/>
          <a:lstStyle/>
          <a:p>
            <a:r>
              <a:rPr lang="en-US" dirty="0"/>
              <a:t>Neural Network Hands-On</a:t>
            </a:r>
          </a:p>
        </p:txBody>
      </p:sp>
      <p:sp>
        <p:nvSpPr>
          <p:cNvPr id="3" name="Content Placeholder 2">
            <a:extLst>
              <a:ext uri="{FF2B5EF4-FFF2-40B4-BE49-F238E27FC236}">
                <a16:creationId xmlns:a16="http://schemas.microsoft.com/office/drawing/2014/main" id="{C350C6C4-7F14-FE42-99F5-22C41D636AF6}"/>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Load up </a:t>
            </a:r>
            <a:r>
              <a:rPr lang="en-US" dirty="0" err="1"/>
              <a:t>NN.ipynb</a:t>
            </a:r>
            <a:r>
              <a:rPr lang="en-US" dirty="0"/>
              <a:t> in </a:t>
            </a:r>
            <a:r>
              <a:rPr lang="en-US" dirty="0" err="1"/>
              <a:t>Jupyter</a:t>
            </a:r>
            <a:r>
              <a:rPr lang="en-US" dirty="0"/>
              <a:t> Notebook </a:t>
            </a:r>
          </a:p>
        </p:txBody>
      </p:sp>
    </p:spTree>
    <p:extLst>
      <p:ext uri="{BB962C8B-B14F-4D97-AF65-F5344CB8AC3E}">
        <p14:creationId xmlns:p14="http://schemas.microsoft.com/office/powerpoint/2010/main" val="142419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CB0C-CE2C-B248-9153-35EA236077BA}"/>
              </a:ext>
            </a:extLst>
          </p:cNvPr>
          <p:cNvSpPr>
            <a:spLocks noGrp="1"/>
          </p:cNvSpPr>
          <p:nvPr>
            <p:ph type="title"/>
          </p:nvPr>
        </p:nvSpPr>
        <p:spPr/>
        <p:txBody>
          <a:bodyPr/>
          <a:lstStyle/>
          <a:p>
            <a:r>
              <a:rPr lang="en-US" dirty="0" err="1"/>
              <a:t>Keras</a:t>
            </a:r>
            <a:r>
              <a:rPr lang="en-US" dirty="0"/>
              <a:t> Resources:</a:t>
            </a:r>
          </a:p>
        </p:txBody>
      </p:sp>
      <p:sp>
        <p:nvSpPr>
          <p:cNvPr id="3" name="Content Placeholder 2">
            <a:extLst>
              <a:ext uri="{FF2B5EF4-FFF2-40B4-BE49-F238E27FC236}">
                <a16:creationId xmlns:a16="http://schemas.microsoft.com/office/drawing/2014/main" id="{6BBDEA47-A10E-0B4B-AB7D-AC337BF0D6DB}"/>
              </a:ext>
            </a:extLst>
          </p:cNvPr>
          <p:cNvSpPr>
            <a:spLocks noGrp="1"/>
          </p:cNvSpPr>
          <p:nvPr>
            <p:ph idx="1"/>
          </p:nvPr>
        </p:nvSpPr>
        <p:spPr/>
        <p:txBody>
          <a:bodyPr/>
          <a:lstStyle/>
          <a:p>
            <a:r>
              <a:rPr lang="en-US" dirty="0"/>
              <a:t>Sequential Model: </a:t>
            </a:r>
            <a:r>
              <a:rPr lang="en-SG" dirty="0">
                <a:hlinkClick r:id="rId2"/>
              </a:rPr>
              <a:t>https://keras.io/models/sequential/</a:t>
            </a:r>
            <a:endParaRPr lang="en-SG" dirty="0"/>
          </a:p>
          <a:p>
            <a:r>
              <a:rPr lang="en-SG" dirty="0"/>
              <a:t>Functional API: </a:t>
            </a:r>
            <a:r>
              <a:rPr lang="en-SG" dirty="0">
                <a:hlinkClick r:id="rId3"/>
              </a:rPr>
              <a:t>https://keras.io/models/model/</a:t>
            </a:r>
            <a:endParaRPr lang="en-SG" dirty="0"/>
          </a:p>
          <a:p>
            <a:r>
              <a:rPr lang="en-SG" dirty="0"/>
              <a:t>Core Layers (including Dropout): </a:t>
            </a:r>
            <a:r>
              <a:rPr lang="en-SG" dirty="0">
                <a:hlinkClick r:id="rId4"/>
              </a:rPr>
              <a:t>https://keras.io/layers/core/</a:t>
            </a:r>
            <a:endParaRPr lang="en-SG" dirty="0"/>
          </a:p>
          <a:p>
            <a:r>
              <a:rPr lang="en-SG" dirty="0"/>
              <a:t>Regularization Layers: </a:t>
            </a:r>
            <a:r>
              <a:rPr lang="en-SG" dirty="0">
                <a:hlinkClick r:id="rId5"/>
              </a:rPr>
              <a:t>https://keras.io/api/layers/regularization_layers/</a:t>
            </a:r>
            <a:endParaRPr lang="en-SG" dirty="0"/>
          </a:p>
          <a:p>
            <a:r>
              <a:rPr lang="en-SG" dirty="0"/>
              <a:t>Convolution Layers: </a:t>
            </a:r>
            <a:r>
              <a:rPr lang="en-SG" dirty="0">
                <a:hlinkClick r:id="rId6"/>
              </a:rPr>
              <a:t>https://keras.io/layers/convolutional/</a:t>
            </a:r>
            <a:endParaRPr lang="en-SG" dirty="0"/>
          </a:p>
          <a:p>
            <a:r>
              <a:rPr lang="en-SG" dirty="0"/>
              <a:t>Pooling Layers: </a:t>
            </a:r>
            <a:r>
              <a:rPr lang="en-SG" dirty="0">
                <a:hlinkClick r:id="rId7"/>
              </a:rPr>
              <a:t>https://keras.io/layers/pooling/</a:t>
            </a:r>
            <a:endParaRPr lang="en-SG" dirty="0"/>
          </a:p>
          <a:p>
            <a:r>
              <a:rPr lang="en-SG" dirty="0"/>
              <a:t>Recurrent Layers (including LSTM): </a:t>
            </a:r>
            <a:r>
              <a:rPr lang="en-SG" dirty="0">
                <a:hlinkClick r:id="rId8"/>
              </a:rPr>
              <a:t>https://keras.io/layers/recurrent/</a:t>
            </a:r>
            <a:endParaRPr lang="en-SG" dirty="0"/>
          </a:p>
          <a:p>
            <a:r>
              <a:rPr lang="en-SG" dirty="0" err="1"/>
              <a:t>Regularizers</a:t>
            </a:r>
            <a:r>
              <a:rPr lang="en-SG" dirty="0"/>
              <a:t>: </a:t>
            </a:r>
            <a:r>
              <a:rPr lang="en-SG" dirty="0">
                <a:hlinkClick r:id="rId9"/>
              </a:rPr>
              <a:t>https://keras.io/regularizers/</a:t>
            </a:r>
            <a:endParaRPr lang="en-SG" dirty="0"/>
          </a:p>
          <a:p>
            <a:r>
              <a:rPr lang="en-SG" dirty="0"/>
              <a:t>Activations: </a:t>
            </a:r>
            <a:r>
              <a:rPr lang="en-SG" dirty="0">
                <a:hlinkClick r:id="rId10"/>
              </a:rPr>
              <a:t>https://keras.io/activations/</a:t>
            </a:r>
            <a:endParaRPr lang="en-SG" dirty="0"/>
          </a:p>
          <a:p>
            <a:r>
              <a:rPr lang="en-SG" dirty="0"/>
              <a:t>Losses: </a:t>
            </a:r>
            <a:r>
              <a:rPr lang="en-SG" dirty="0">
                <a:hlinkClick r:id="rId11"/>
              </a:rPr>
              <a:t>https://keras.io/losses/</a:t>
            </a:r>
            <a:endParaRPr lang="en-SG" dirty="0"/>
          </a:p>
          <a:p>
            <a:r>
              <a:rPr lang="en-SG" dirty="0"/>
              <a:t>Optimizers :</a:t>
            </a:r>
            <a:r>
              <a:rPr lang="en-SG" dirty="0">
                <a:hlinkClick r:id="rId12"/>
              </a:rPr>
              <a:t>https://keras.io/optimizers/</a:t>
            </a:r>
            <a:endParaRPr lang="en-US" dirty="0"/>
          </a:p>
        </p:txBody>
      </p:sp>
    </p:spTree>
    <p:extLst>
      <p:ext uri="{BB962C8B-B14F-4D97-AF65-F5344CB8AC3E}">
        <p14:creationId xmlns:p14="http://schemas.microsoft.com/office/powerpoint/2010/main" val="2512060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9C60-F4F3-3745-86DF-B883BAA0E94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F14C831-2707-3C45-BAB2-6E66C3C7424D}"/>
              </a:ext>
            </a:extLst>
          </p:cNvPr>
          <p:cNvSpPr>
            <a:spLocks noGrp="1"/>
          </p:cNvSpPr>
          <p:nvPr>
            <p:ph idx="1"/>
          </p:nvPr>
        </p:nvSpPr>
        <p:spPr/>
        <p:txBody>
          <a:bodyPr/>
          <a:lstStyle/>
          <a:p>
            <a:r>
              <a:rPr lang="en-US" dirty="0"/>
              <a:t>In this lecture we saw:</a:t>
            </a:r>
          </a:p>
          <a:p>
            <a:pPr lvl="1"/>
            <a:r>
              <a:rPr lang="en-US" dirty="0"/>
              <a:t>Our various options for setting up convolutional neural networks.</a:t>
            </a:r>
          </a:p>
          <a:p>
            <a:pPr lvl="1"/>
            <a:r>
              <a:rPr lang="en-US" dirty="0"/>
              <a:t>The various activation and loss functions and optimization algorithms.</a:t>
            </a:r>
          </a:p>
          <a:p>
            <a:pPr lvl="1"/>
            <a:r>
              <a:rPr lang="en-US" dirty="0"/>
              <a:t>How to deal with overfitting.</a:t>
            </a:r>
          </a:p>
          <a:p>
            <a:pPr lvl="1"/>
            <a:r>
              <a:rPr lang="en-US" dirty="0"/>
              <a:t>NN algorithms.</a:t>
            </a:r>
          </a:p>
          <a:p>
            <a:r>
              <a:rPr lang="en-US" dirty="0"/>
              <a:t>In the next lecture we will look at statistical models:</a:t>
            </a:r>
          </a:p>
          <a:p>
            <a:pPr lvl="1"/>
            <a:r>
              <a:rPr lang="en-US" dirty="0"/>
              <a:t>These are often much simpler, have much better theoretical foundations, and require less training data.</a:t>
            </a:r>
          </a:p>
        </p:txBody>
      </p:sp>
    </p:spTree>
    <p:extLst>
      <p:ext uri="{BB962C8B-B14F-4D97-AF65-F5344CB8AC3E}">
        <p14:creationId xmlns:p14="http://schemas.microsoft.com/office/powerpoint/2010/main" val="3207958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088F-D97B-1741-BAF7-3B7E990B0875}"/>
              </a:ext>
            </a:extLst>
          </p:cNvPr>
          <p:cNvSpPr>
            <a:spLocks noGrp="1"/>
          </p:cNvSpPr>
          <p:nvPr>
            <p:ph type="title"/>
          </p:nvPr>
        </p:nvSpPr>
        <p:spPr/>
        <p:txBody>
          <a:bodyPr/>
          <a:lstStyle/>
          <a:p>
            <a:r>
              <a:rPr lang="en-US" dirty="0"/>
              <a:t>Trial Lecture Hands On</a:t>
            </a:r>
          </a:p>
        </p:txBody>
      </p:sp>
      <p:sp>
        <p:nvSpPr>
          <p:cNvPr id="3" name="Content Placeholder 2">
            <a:extLst>
              <a:ext uri="{FF2B5EF4-FFF2-40B4-BE49-F238E27FC236}">
                <a16:creationId xmlns:a16="http://schemas.microsoft.com/office/drawing/2014/main" id="{07A57A20-0A98-0549-A63A-F707B1AC7C96}"/>
              </a:ext>
            </a:extLst>
          </p:cNvPr>
          <p:cNvSpPr>
            <a:spLocks noGrp="1"/>
          </p:cNvSpPr>
          <p:nvPr>
            <p:ph idx="1"/>
          </p:nvPr>
        </p:nvSpPr>
        <p:spPr/>
        <p:txBody>
          <a:bodyPr/>
          <a:lstStyle/>
          <a:p>
            <a:r>
              <a:rPr lang="en-US" dirty="0"/>
              <a:t>You will be randomly assigned into rooms.</a:t>
            </a:r>
          </a:p>
          <a:p>
            <a:r>
              <a:rPr lang="en-US" dirty="0"/>
              <a:t>Spend 5-10 minutes getting to know each other.</a:t>
            </a:r>
          </a:p>
          <a:p>
            <a:r>
              <a:rPr lang="en-US" dirty="0"/>
              <a:t>Download ”SWS3009 Trial – Neural </a:t>
            </a:r>
            <a:r>
              <a:rPr lang="en-US" dirty="0" err="1"/>
              <a:t>Networks.ipynb</a:t>
            </a:r>
            <a:r>
              <a:rPr lang="en-US" dirty="0"/>
              <a:t>” from Canvas.</a:t>
            </a:r>
          </a:p>
          <a:p>
            <a:r>
              <a:rPr lang="en-US" dirty="0"/>
              <a:t>Load this into </a:t>
            </a:r>
            <a:r>
              <a:rPr lang="en-US" dirty="0" err="1"/>
              <a:t>Jupyter</a:t>
            </a:r>
            <a:r>
              <a:rPr lang="en-US" dirty="0"/>
              <a:t>.</a:t>
            </a:r>
          </a:p>
          <a:p>
            <a:r>
              <a:rPr lang="en-US" dirty="0"/>
              <a:t>Work together to solve the questions.</a:t>
            </a:r>
          </a:p>
          <a:p>
            <a:r>
              <a:rPr lang="en-US" dirty="0"/>
              <a:t>Submit by Thursday 30 May 2024 11.59 pm.</a:t>
            </a:r>
          </a:p>
          <a:p>
            <a:r>
              <a:rPr lang="en-US" dirty="0"/>
              <a:t>Quiz: Complete by Wednesday 29 May 2024 </a:t>
            </a:r>
          </a:p>
          <a:p>
            <a:pPr marL="0" indent="0">
              <a:buNone/>
            </a:pPr>
            <a:endParaRPr lang="en-US" dirty="0"/>
          </a:p>
        </p:txBody>
      </p:sp>
    </p:spTree>
    <p:extLst>
      <p:ext uri="{BB962C8B-B14F-4D97-AF65-F5344CB8AC3E}">
        <p14:creationId xmlns:p14="http://schemas.microsoft.com/office/powerpoint/2010/main" val="618475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Biological Inspiration</a:t>
            </a:r>
            <a:endParaRPr lang="en-SG" dirty="0"/>
          </a:p>
        </p:txBody>
      </p:sp>
      <p:sp>
        <p:nvSpPr>
          <p:cNvPr id="3" name="Content Placeholder 2"/>
          <p:cNvSpPr>
            <a:spLocks noGrp="1"/>
          </p:cNvSpPr>
          <p:nvPr>
            <p:ph idx="1"/>
          </p:nvPr>
        </p:nvSpPr>
        <p:spPr>
          <a:xfrm>
            <a:off x="550500" y="1980723"/>
            <a:ext cx="7771327" cy="2645985"/>
          </a:xfrm>
        </p:spPr>
        <p:txBody>
          <a:bodyPr/>
          <a:lstStyle/>
          <a:p>
            <a:r>
              <a:rPr lang="en-US" dirty="0"/>
              <a:t>Neural networks are inspired by biological neurons: Units of computation that are in our brain and nervous system:</a:t>
            </a:r>
          </a:p>
          <a:p>
            <a:pPr lvl="1"/>
            <a:r>
              <a:rPr lang="en-US" dirty="0"/>
              <a:t>Each neuron takes electrical signals from surrounding neurons.</a:t>
            </a:r>
          </a:p>
          <a:p>
            <a:pPr lvl="1"/>
            <a:r>
              <a:rPr lang="en-US" dirty="0"/>
              <a:t>Signals pass through gaps called “synapses” that pass a portion of the signal through.</a:t>
            </a:r>
          </a:p>
          <a:p>
            <a:pPr lvl="2"/>
            <a:r>
              <a:rPr lang="en-US" dirty="0"/>
              <a:t>“Strong” synapses pass more signals, “weak” synapses pass weaker signals.</a:t>
            </a:r>
          </a:p>
          <a:p>
            <a:pPr lvl="1"/>
            <a:r>
              <a:rPr lang="en-US" dirty="0"/>
              <a:t>The neuron sums these signals and fire if they exceed a “threshold”.</a:t>
            </a:r>
          </a:p>
          <a:p>
            <a:pPr lvl="1"/>
            <a:r>
              <a:rPr lang="en-US" dirty="0"/>
              <a:t>To lean, the synapses are strengthened or weakened.</a:t>
            </a:r>
            <a:endParaRPr lang="en-SG" dirty="0"/>
          </a:p>
        </p:txBody>
      </p:sp>
      <p:pic>
        <p:nvPicPr>
          <p:cNvPr id="1026" name="Picture 2" descr="Image result for 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62" y="4793030"/>
            <a:ext cx="2792076" cy="13029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nnected neur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182" y="4793030"/>
            <a:ext cx="2585519" cy="12326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uman bra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7354" y="4793030"/>
            <a:ext cx="2354122" cy="132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2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9637-0C0A-A04F-82F7-75F5C964BC35}"/>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80ADC7A9-4707-9548-BE01-A2C55BBF1724}"/>
              </a:ext>
            </a:extLst>
          </p:cNvPr>
          <p:cNvSpPr>
            <a:spLocks noGrp="1"/>
          </p:cNvSpPr>
          <p:nvPr>
            <p:ph idx="1"/>
          </p:nvPr>
        </p:nvSpPr>
        <p:spPr>
          <a:xfrm>
            <a:off x="550500" y="1818969"/>
            <a:ext cx="4885222" cy="4405546"/>
          </a:xfrm>
        </p:spPr>
        <p:txBody>
          <a:bodyPr/>
          <a:lstStyle/>
          <a:p>
            <a:r>
              <a:rPr lang="en-US" dirty="0"/>
              <a:t>Primary limitation of neural networks: </a:t>
            </a:r>
          </a:p>
          <a:p>
            <a:pPr lvl="1"/>
            <a:r>
              <a:rPr lang="en-US" dirty="0"/>
              <a:t>Neural networks learn by adjusting “parameters” according to a “learning law” (We will cover learning laws later), based on the data presented.</a:t>
            </a:r>
          </a:p>
          <a:p>
            <a:pPr lvl="1"/>
            <a:r>
              <a:rPr lang="en-US" dirty="0"/>
              <a:t>Need large number of “parameters” to learn highly complex tasks.</a:t>
            </a:r>
          </a:p>
          <a:p>
            <a:pPr lvl="2"/>
            <a:r>
              <a:rPr lang="en-US" dirty="0"/>
              <a:t>E.g. image classification </a:t>
            </a:r>
          </a:p>
          <a:p>
            <a:pPr lvl="1"/>
            <a:r>
              <a:rPr lang="en-US" dirty="0"/>
              <a:t>Curse of dimensionality:</a:t>
            </a:r>
          </a:p>
          <a:p>
            <a:pPr lvl="2"/>
            <a:r>
              <a:rPr lang="en-US" dirty="0"/>
              <a:t>As the number of parameters increases, the amount of training data required grows exponentially.</a:t>
            </a:r>
          </a:p>
          <a:p>
            <a:pPr lvl="2"/>
            <a:r>
              <a:rPr lang="en-US" dirty="0"/>
              <a:t>Otherwise the neural network “overfits” – It memorizes the data it is presented instead of learning from it.</a:t>
            </a:r>
          </a:p>
        </p:txBody>
      </p:sp>
      <p:pic>
        <p:nvPicPr>
          <p:cNvPr id="4" name="Picture 3">
            <a:extLst>
              <a:ext uri="{FF2B5EF4-FFF2-40B4-BE49-F238E27FC236}">
                <a16:creationId xmlns:a16="http://schemas.microsoft.com/office/drawing/2014/main" id="{0609DAA9-7E6D-D34C-92D9-56B7246BCDD9}"/>
              </a:ext>
            </a:extLst>
          </p:cNvPr>
          <p:cNvPicPr>
            <a:picLocks noChangeAspect="1"/>
          </p:cNvPicPr>
          <p:nvPr/>
        </p:nvPicPr>
        <p:blipFill>
          <a:blip r:embed="rId2"/>
          <a:stretch>
            <a:fillRect/>
          </a:stretch>
        </p:blipFill>
        <p:spPr>
          <a:xfrm>
            <a:off x="5610652" y="1038248"/>
            <a:ext cx="3238620" cy="1660831"/>
          </a:xfrm>
          <a:prstGeom prst="rect">
            <a:avLst/>
          </a:prstGeom>
        </p:spPr>
      </p:pic>
      <p:pic>
        <p:nvPicPr>
          <p:cNvPr id="5" name="Picture 4">
            <a:extLst>
              <a:ext uri="{FF2B5EF4-FFF2-40B4-BE49-F238E27FC236}">
                <a16:creationId xmlns:a16="http://schemas.microsoft.com/office/drawing/2014/main" id="{1045FEFC-2B36-434C-8A6C-6299770A7DF6}"/>
              </a:ext>
            </a:extLst>
          </p:cNvPr>
          <p:cNvPicPr>
            <a:picLocks noChangeAspect="1"/>
          </p:cNvPicPr>
          <p:nvPr/>
        </p:nvPicPr>
        <p:blipFill>
          <a:blip r:embed="rId3"/>
          <a:stretch>
            <a:fillRect/>
          </a:stretch>
        </p:blipFill>
        <p:spPr>
          <a:xfrm>
            <a:off x="5872083" y="2699079"/>
            <a:ext cx="2540828" cy="1556147"/>
          </a:xfrm>
          <a:prstGeom prst="rect">
            <a:avLst/>
          </a:prstGeom>
        </p:spPr>
      </p:pic>
      <p:pic>
        <p:nvPicPr>
          <p:cNvPr id="6" name="Picture 5">
            <a:extLst>
              <a:ext uri="{FF2B5EF4-FFF2-40B4-BE49-F238E27FC236}">
                <a16:creationId xmlns:a16="http://schemas.microsoft.com/office/drawing/2014/main" id="{5446C51E-51E1-E949-98EF-6FC2F7E58FE6}"/>
              </a:ext>
            </a:extLst>
          </p:cNvPr>
          <p:cNvPicPr>
            <a:picLocks noChangeAspect="1"/>
          </p:cNvPicPr>
          <p:nvPr/>
        </p:nvPicPr>
        <p:blipFill>
          <a:blip r:embed="rId4"/>
          <a:stretch>
            <a:fillRect/>
          </a:stretch>
        </p:blipFill>
        <p:spPr>
          <a:xfrm>
            <a:off x="5921598" y="4462669"/>
            <a:ext cx="2441797" cy="1983960"/>
          </a:xfrm>
          <a:prstGeom prst="rect">
            <a:avLst/>
          </a:prstGeom>
        </p:spPr>
      </p:pic>
    </p:spTree>
    <p:extLst>
      <p:ext uri="{BB962C8B-B14F-4D97-AF65-F5344CB8AC3E}">
        <p14:creationId xmlns:p14="http://schemas.microsoft.com/office/powerpoint/2010/main" val="3901704786"/>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16057</TotalTime>
  <Words>5598</Words>
  <Application>Microsoft Macintosh PowerPoint</Application>
  <PresentationFormat>On-screen Show (4:3)</PresentationFormat>
  <Paragraphs>587</Paragraphs>
  <Slides>75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Calibri</vt:lpstr>
      <vt:lpstr>Cambria Math</vt:lpstr>
      <vt:lpstr>Courier New</vt:lpstr>
      <vt:lpstr>Noto Sans Symbols</vt:lpstr>
      <vt:lpstr>Symbol</vt:lpstr>
      <vt:lpstr>Times</vt:lpstr>
      <vt:lpstr>Times New Roman</vt:lpstr>
      <vt:lpstr>Wingdings</vt:lpstr>
      <vt:lpstr>Blank</vt:lpstr>
      <vt:lpstr>PowerPoint Presentation</vt:lpstr>
      <vt:lpstr>About Me</vt:lpstr>
      <vt:lpstr>Our Motivation</vt:lpstr>
      <vt:lpstr>What You Will Learn (Quick Summary):</vt:lpstr>
      <vt:lpstr>Course Structure</vt:lpstr>
      <vt:lpstr>Course Structure</vt:lpstr>
      <vt:lpstr>What Is Machine Learning?</vt:lpstr>
      <vt:lpstr>Neural Networks: Biological Inspiration</vt:lpstr>
      <vt:lpstr>Deep Learning</vt:lpstr>
      <vt:lpstr>Deep Learning</vt:lpstr>
      <vt:lpstr>What We Will Be Doing</vt:lpstr>
      <vt:lpstr>What We Will Be Doing (Read this list yourself)</vt:lpstr>
      <vt:lpstr>What We Will Be Doing (Read this list yourself)</vt:lpstr>
      <vt:lpstr>What We Will Be Doing (Read this list yourself)</vt:lpstr>
      <vt:lpstr>What We Will Be Doing (Read this list yourself)</vt:lpstr>
      <vt:lpstr>What We Will Be Doing (Read this list yourself)</vt:lpstr>
      <vt:lpstr>What We Will Be Doing (Read this list yourself)</vt:lpstr>
      <vt:lpstr>What We Will Be Doing (Read this list yourself)</vt:lpstr>
      <vt:lpstr>What We Will Be Doing (Read this list yourself)</vt:lpstr>
      <vt:lpstr>SWS3009A Robotics and Deep Learning  (Deep Learning)</vt:lpstr>
      <vt:lpstr>Installing the Course Environment (Intel Macbooks/Windows Machines Only)</vt:lpstr>
      <vt:lpstr>Special Note: Students with Apple M1 / M2 Macbooks</vt:lpstr>
      <vt:lpstr>Neural Networks Introduction</vt:lpstr>
      <vt:lpstr>introduction to learning laws</vt:lpstr>
      <vt:lpstr>Revision: Neural Networks</vt:lpstr>
      <vt:lpstr>Revision: Neural Networks</vt:lpstr>
      <vt:lpstr>Learning Laws</vt:lpstr>
      <vt:lpstr>unsupervised learning </vt:lpstr>
      <vt:lpstr>Unsupervised Learning</vt:lpstr>
      <vt:lpstr>Unsupervised Learning  Self Organizing Maps</vt:lpstr>
      <vt:lpstr>Unsupervised Learning The Kohonen SOM Algorithm</vt:lpstr>
      <vt:lpstr>Unsupervised Learning The Kohonen SOM Algorithm</vt:lpstr>
      <vt:lpstr>Unsupervised Learning The Kohonen SOM Algorithm</vt:lpstr>
      <vt:lpstr>Kohonen SOM Example – Color Classification</vt:lpstr>
      <vt:lpstr>Supervised learning</vt:lpstr>
      <vt:lpstr>Supervised Learning</vt:lpstr>
      <vt:lpstr>Supervised learning : Perceptrons</vt:lpstr>
      <vt:lpstr>Supervised Learning Perceptrons</vt:lpstr>
      <vt:lpstr>Supervised Learning Perceptrons</vt:lpstr>
      <vt:lpstr>Supervised Learning Perceptrons (perceptron.xlsx)</vt:lpstr>
      <vt:lpstr>Supervised Learning Perceptrons</vt:lpstr>
      <vt:lpstr>Supervised learning: Multi-layer perceptrons</vt:lpstr>
      <vt:lpstr>Supervised Learning Multi-Layer Perceptrons</vt:lpstr>
      <vt:lpstr>Supervised Learning Multi-Layer Perceptrons</vt:lpstr>
      <vt:lpstr>Supervised Learning Multi-Layer Perceptrons</vt:lpstr>
      <vt:lpstr>Supervised Learning Multi-Layer Perceptrons</vt:lpstr>
      <vt:lpstr>Supervised Learning Multi-Layer Perceptrons</vt:lpstr>
      <vt:lpstr>Supervised Learning Multi-Layer Perceptrons</vt:lpstr>
      <vt:lpstr>Supervised Learning Multi-Layer Perceptrons</vt:lpstr>
      <vt:lpstr>Supervised Learning Multi-Layer Perceptrons</vt:lpstr>
      <vt:lpstr>Supervised Learning Multi-Layer Perceptrons – XOR Problem</vt:lpstr>
      <vt:lpstr>Supervised learning: Introducing non-linearity</vt:lpstr>
      <vt:lpstr>Supervised Learning Non-Linearity</vt:lpstr>
      <vt:lpstr>Neural Network Hyperparameters</vt:lpstr>
      <vt:lpstr>Neural Network Hyperparameters</vt:lpstr>
      <vt:lpstr>Recall: Neural Networks and How They Work.</vt:lpstr>
      <vt:lpstr>Recall: Neural Networks and How They Work.</vt:lpstr>
      <vt:lpstr>Activation Functions</vt:lpstr>
      <vt:lpstr>PowerPoint Presentation</vt:lpstr>
      <vt:lpstr>Loss Functions</vt:lpstr>
      <vt:lpstr>PowerPoint Presentation</vt:lpstr>
      <vt:lpstr>Optimizers</vt:lpstr>
      <vt:lpstr>overfitting</vt:lpstr>
      <vt:lpstr>Overfitting</vt:lpstr>
      <vt:lpstr>Overfitting</vt:lpstr>
      <vt:lpstr>Dealing with Overfitting Noise Layers</vt:lpstr>
      <vt:lpstr>Dealing with Overfitting Noise Layers</vt:lpstr>
      <vt:lpstr>Dealing with Overfitting Regularizers </vt:lpstr>
      <vt:lpstr>Dealing with Overfitting Regularizers </vt:lpstr>
      <vt:lpstr>Dealing with Overfitting Regularizers </vt:lpstr>
      <vt:lpstr>Dealing with Overfitting Regularizers</vt:lpstr>
      <vt:lpstr>Neural Network Hands-On</vt:lpstr>
      <vt:lpstr>Keras Resources:</vt:lpstr>
      <vt:lpstr>Summary</vt:lpstr>
      <vt:lpstr>Trial Lecture Hands On</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Timer Programming</dc:title>
  <dc:creator>Tan Keng Yan, Colin</dc:creator>
  <cp:lastModifiedBy>Tan Keng Yan, Colin</cp:lastModifiedBy>
  <cp:revision>240</cp:revision>
  <cp:lastPrinted>2020-08-05T02:56:52Z</cp:lastPrinted>
  <dcterms:created xsi:type="dcterms:W3CDTF">2018-02-10T09:13:59Z</dcterms:created>
  <dcterms:modified xsi:type="dcterms:W3CDTF">2024-05-26T03:57:35Z</dcterms:modified>
</cp:coreProperties>
</file>